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61" r:id="rId13"/>
    <p:sldId id="271" r:id="rId14"/>
    <p:sldId id="272" r:id="rId15"/>
    <p:sldId id="270" r:id="rId16"/>
    <p:sldId id="262" r:id="rId17"/>
    <p:sldId id="276" r:id="rId18"/>
    <p:sldId id="273" r:id="rId19"/>
    <p:sldId id="278" r:id="rId20"/>
    <p:sldId id="275" r:id="rId21"/>
    <p:sldId id="27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lIQKuFUMIOTHN/N5t93LnjWKF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/>
    <p:restoredTop sz="94669"/>
  </p:normalViewPr>
  <p:slideViewPr>
    <p:cSldViewPr snapToGrid="0">
      <p:cViewPr varScale="1">
        <p:scale>
          <a:sx n="87" d="100"/>
          <a:sy n="87" d="100"/>
        </p:scale>
        <p:origin x="7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E9D2D-9CE6-F142-95E5-55D12D6E3311}" type="doc">
      <dgm:prSet loTypeId="urn:microsoft.com/office/officeart/2009/layout/CircleArrowProcess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FD86BC7A-AC8B-A441-AEB7-1B5CE72B4F99}">
      <dgm:prSet phldrT="[Testo]" custT="1"/>
      <dgm:spPr/>
      <dgm:t>
        <a:bodyPr/>
        <a:lstStyle/>
        <a:p>
          <a:r>
            <a:rPr lang="it-IT" sz="3200" b="1" dirty="0"/>
            <a:t>Italia</a:t>
          </a:r>
        </a:p>
      </dgm:t>
    </dgm:pt>
    <dgm:pt modelId="{6235558E-3B87-E94E-A222-B903C7CC3248}" type="parTrans" cxnId="{2528B070-8AB3-7B46-A71A-ACAF2F0DCCB3}">
      <dgm:prSet/>
      <dgm:spPr/>
      <dgm:t>
        <a:bodyPr/>
        <a:lstStyle/>
        <a:p>
          <a:endParaRPr lang="it-IT"/>
        </a:p>
      </dgm:t>
    </dgm:pt>
    <dgm:pt modelId="{A0CD2E77-C8A7-B240-AA96-E41F44B354F6}" type="sibTrans" cxnId="{2528B070-8AB3-7B46-A71A-ACAF2F0DCCB3}">
      <dgm:prSet/>
      <dgm:spPr/>
      <dgm:t>
        <a:bodyPr/>
        <a:lstStyle/>
        <a:p>
          <a:endParaRPr lang="it-IT"/>
        </a:p>
      </dgm:t>
    </dgm:pt>
    <dgm:pt modelId="{CD177C02-5A91-2B47-B02A-B4E212D9F95D}">
      <dgm:prSet phldrT="[Testo]" custT="1"/>
      <dgm:spPr/>
      <dgm:t>
        <a:bodyPr/>
        <a:lstStyle/>
        <a:p>
          <a:r>
            <a:rPr lang="it-IT" sz="3200" b="1" dirty="0"/>
            <a:t>Europa</a:t>
          </a:r>
        </a:p>
      </dgm:t>
    </dgm:pt>
    <dgm:pt modelId="{FB4CB743-2201-FD4A-A28F-453BFC6240DE}" type="parTrans" cxnId="{E834FDEF-F119-EF47-A12A-8602C8F492EB}">
      <dgm:prSet/>
      <dgm:spPr/>
      <dgm:t>
        <a:bodyPr/>
        <a:lstStyle/>
        <a:p>
          <a:endParaRPr lang="it-IT"/>
        </a:p>
      </dgm:t>
    </dgm:pt>
    <dgm:pt modelId="{24F254C9-9401-8440-AB4D-6E782AB015AD}" type="sibTrans" cxnId="{E834FDEF-F119-EF47-A12A-8602C8F492EB}">
      <dgm:prSet/>
      <dgm:spPr/>
      <dgm:t>
        <a:bodyPr/>
        <a:lstStyle/>
        <a:p>
          <a:endParaRPr lang="it-IT"/>
        </a:p>
      </dgm:t>
    </dgm:pt>
    <dgm:pt modelId="{623A6584-963A-1241-8717-1F12FEDE9B83}">
      <dgm:prSet phldrT="[Testo]" custT="1"/>
      <dgm:spPr/>
      <dgm:t>
        <a:bodyPr/>
        <a:lstStyle/>
        <a:p>
          <a:r>
            <a:rPr lang="it-IT" sz="3200" b="1" dirty="0"/>
            <a:t>Mondo</a:t>
          </a:r>
        </a:p>
      </dgm:t>
    </dgm:pt>
    <dgm:pt modelId="{474D5E10-791F-0642-B674-01A6F37AB569}" type="parTrans" cxnId="{ACE7BF6F-FE95-6045-9257-A203DC048D23}">
      <dgm:prSet/>
      <dgm:spPr/>
      <dgm:t>
        <a:bodyPr/>
        <a:lstStyle/>
        <a:p>
          <a:endParaRPr lang="it-IT"/>
        </a:p>
      </dgm:t>
    </dgm:pt>
    <dgm:pt modelId="{690309BC-1439-C94E-9266-5C22608C466C}" type="sibTrans" cxnId="{ACE7BF6F-FE95-6045-9257-A203DC048D23}">
      <dgm:prSet/>
      <dgm:spPr/>
      <dgm:t>
        <a:bodyPr/>
        <a:lstStyle/>
        <a:p>
          <a:endParaRPr lang="it-IT"/>
        </a:p>
      </dgm:t>
    </dgm:pt>
    <dgm:pt modelId="{C0A098D7-6962-5248-A8DC-845262964141}" type="pres">
      <dgm:prSet presAssocID="{31EE9D2D-9CE6-F142-95E5-55D12D6E331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4E94DB03-D9FA-5C4E-AD85-7262D4C3C050}" type="pres">
      <dgm:prSet presAssocID="{FD86BC7A-AC8B-A441-AEB7-1B5CE72B4F99}" presName="Accent1" presStyleCnt="0"/>
      <dgm:spPr/>
    </dgm:pt>
    <dgm:pt modelId="{EA95ED63-0D81-0945-A40A-A2B09678A4B4}" type="pres">
      <dgm:prSet presAssocID="{FD86BC7A-AC8B-A441-AEB7-1B5CE72B4F99}" presName="Accent" presStyleLbl="node1" presStyleIdx="0" presStyleCnt="3" custScaleX="136486" custLinFactNeighborX="4122" custLinFactNeighborY="-6156"/>
      <dgm:spPr/>
    </dgm:pt>
    <dgm:pt modelId="{A53F98C3-6A89-8D4A-9231-7D135D6C58A8}" type="pres">
      <dgm:prSet presAssocID="{FD86BC7A-AC8B-A441-AEB7-1B5CE72B4F99}" presName="Parent1" presStyleLbl="revTx" presStyleIdx="0" presStyleCnt="3" custLinFactNeighborX="1972" custLinFactNeighborY="-31554">
        <dgm:presLayoutVars>
          <dgm:chMax val="1"/>
          <dgm:chPref val="1"/>
          <dgm:bulletEnabled val="1"/>
        </dgm:presLayoutVars>
      </dgm:prSet>
      <dgm:spPr/>
    </dgm:pt>
    <dgm:pt modelId="{1E5FF48F-9B4F-4448-8F52-8347CE76F797}" type="pres">
      <dgm:prSet presAssocID="{CD177C02-5A91-2B47-B02A-B4E212D9F95D}" presName="Accent2" presStyleCnt="0"/>
      <dgm:spPr/>
    </dgm:pt>
    <dgm:pt modelId="{28BBEC68-C9C3-2A4B-A61B-9506D4DD0BEE}" type="pres">
      <dgm:prSet presAssocID="{CD177C02-5A91-2B47-B02A-B4E212D9F95D}" presName="Accent" presStyleLbl="node1" presStyleIdx="1" presStyleCnt="3" custScaleX="145853" custScaleY="92416"/>
      <dgm:spPr/>
    </dgm:pt>
    <dgm:pt modelId="{D9495339-0D2B-2A4D-8F20-A03B4A1A4B66}" type="pres">
      <dgm:prSet presAssocID="{CD177C02-5A91-2B47-B02A-B4E212D9F95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B81FA66-6D92-424B-B24A-A6F0C7CB5497}" type="pres">
      <dgm:prSet presAssocID="{623A6584-963A-1241-8717-1F12FEDE9B83}" presName="Accent3" presStyleCnt="0"/>
      <dgm:spPr/>
    </dgm:pt>
    <dgm:pt modelId="{96C93EF8-AB41-6643-936D-1441C8798D33}" type="pres">
      <dgm:prSet presAssocID="{623A6584-963A-1241-8717-1F12FEDE9B83}" presName="Accent" presStyleLbl="node1" presStyleIdx="2" presStyleCnt="3" custScaleX="163307" custLinFactNeighborX="6380" custLinFactNeighborY="7644"/>
      <dgm:spPr/>
    </dgm:pt>
    <dgm:pt modelId="{6B3DAD9C-1014-CD41-A15E-2996524F554A}" type="pres">
      <dgm:prSet presAssocID="{623A6584-963A-1241-8717-1F12FEDE9B83}" presName="Parent3" presStyleLbl="revTx" presStyleIdx="2" presStyleCnt="3" custLinFactNeighborX="3943" custLinFactNeighborY="19721">
        <dgm:presLayoutVars>
          <dgm:chMax val="1"/>
          <dgm:chPref val="1"/>
          <dgm:bulletEnabled val="1"/>
        </dgm:presLayoutVars>
      </dgm:prSet>
      <dgm:spPr/>
    </dgm:pt>
  </dgm:ptLst>
  <dgm:cxnLst>
    <dgm:cxn modelId="{4A09B914-E440-AD47-9663-A7ED0A89B398}" type="presOf" srcId="{FD86BC7A-AC8B-A441-AEB7-1B5CE72B4F99}" destId="{A53F98C3-6A89-8D4A-9231-7D135D6C58A8}" srcOrd="0" destOrd="0" presId="urn:microsoft.com/office/officeart/2009/layout/CircleArrowProcess"/>
    <dgm:cxn modelId="{ACE7BF6F-FE95-6045-9257-A203DC048D23}" srcId="{31EE9D2D-9CE6-F142-95E5-55D12D6E3311}" destId="{623A6584-963A-1241-8717-1F12FEDE9B83}" srcOrd="2" destOrd="0" parTransId="{474D5E10-791F-0642-B674-01A6F37AB569}" sibTransId="{690309BC-1439-C94E-9266-5C22608C466C}"/>
    <dgm:cxn modelId="{2528B070-8AB3-7B46-A71A-ACAF2F0DCCB3}" srcId="{31EE9D2D-9CE6-F142-95E5-55D12D6E3311}" destId="{FD86BC7A-AC8B-A441-AEB7-1B5CE72B4F99}" srcOrd="0" destOrd="0" parTransId="{6235558E-3B87-E94E-A222-B903C7CC3248}" sibTransId="{A0CD2E77-C8A7-B240-AA96-E41F44B354F6}"/>
    <dgm:cxn modelId="{7C975A95-940C-124C-9C25-A56E6CDDCBF8}" type="presOf" srcId="{31EE9D2D-9CE6-F142-95E5-55D12D6E3311}" destId="{C0A098D7-6962-5248-A8DC-845262964141}" srcOrd="0" destOrd="0" presId="urn:microsoft.com/office/officeart/2009/layout/CircleArrowProcess"/>
    <dgm:cxn modelId="{24F4E0D9-0687-7C42-8E58-32323475382E}" type="presOf" srcId="{623A6584-963A-1241-8717-1F12FEDE9B83}" destId="{6B3DAD9C-1014-CD41-A15E-2996524F554A}" srcOrd="0" destOrd="0" presId="urn:microsoft.com/office/officeart/2009/layout/CircleArrowProcess"/>
    <dgm:cxn modelId="{B052EDE6-3C62-DA4D-8D54-9C60B2198E92}" type="presOf" srcId="{CD177C02-5A91-2B47-B02A-B4E212D9F95D}" destId="{D9495339-0D2B-2A4D-8F20-A03B4A1A4B66}" srcOrd="0" destOrd="0" presId="urn:microsoft.com/office/officeart/2009/layout/CircleArrowProcess"/>
    <dgm:cxn modelId="{E834FDEF-F119-EF47-A12A-8602C8F492EB}" srcId="{31EE9D2D-9CE6-F142-95E5-55D12D6E3311}" destId="{CD177C02-5A91-2B47-B02A-B4E212D9F95D}" srcOrd="1" destOrd="0" parTransId="{FB4CB743-2201-FD4A-A28F-453BFC6240DE}" sibTransId="{24F254C9-9401-8440-AB4D-6E782AB015AD}"/>
    <dgm:cxn modelId="{56353A8D-98E7-E643-BF8B-D8DD6CC66EB9}" type="presParOf" srcId="{C0A098D7-6962-5248-A8DC-845262964141}" destId="{4E94DB03-D9FA-5C4E-AD85-7262D4C3C050}" srcOrd="0" destOrd="0" presId="urn:microsoft.com/office/officeart/2009/layout/CircleArrowProcess"/>
    <dgm:cxn modelId="{E6A12117-2235-D04F-B1B6-6C1CF0ED54E9}" type="presParOf" srcId="{4E94DB03-D9FA-5C4E-AD85-7262D4C3C050}" destId="{EA95ED63-0D81-0945-A40A-A2B09678A4B4}" srcOrd="0" destOrd="0" presId="urn:microsoft.com/office/officeart/2009/layout/CircleArrowProcess"/>
    <dgm:cxn modelId="{13AFB9C3-DEA2-924D-B94B-17C9F17AA698}" type="presParOf" srcId="{C0A098D7-6962-5248-A8DC-845262964141}" destId="{A53F98C3-6A89-8D4A-9231-7D135D6C58A8}" srcOrd="1" destOrd="0" presId="urn:microsoft.com/office/officeart/2009/layout/CircleArrowProcess"/>
    <dgm:cxn modelId="{82448590-06E6-7C4D-AB32-443AF1B347B9}" type="presParOf" srcId="{C0A098D7-6962-5248-A8DC-845262964141}" destId="{1E5FF48F-9B4F-4448-8F52-8347CE76F797}" srcOrd="2" destOrd="0" presId="urn:microsoft.com/office/officeart/2009/layout/CircleArrowProcess"/>
    <dgm:cxn modelId="{16EA08C5-A496-1945-BDA9-2CEA1C0C3666}" type="presParOf" srcId="{1E5FF48F-9B4F-4448-8F52-8347CE76F797}" destId="{28BBEC68-C9C3-2A4B-A61B-9506D4DD0BEE}" srcOrd="0" destOrd="0" presId="urn:microsoft.com/office/officeart/2009/layout/CircleArrowProcess"/>
    <dgm:cxn modelId="{43A05CCD-4D15-594A-896F-185ACD1870E7}" type="presParOf" srcId="{C0A098D7-6962-5248-A8DC-845262964141}" destId="{D9495339-0D2B-2A4D-8F20-A03B4A1A4B66}" srcOrd="3" destOrd="0" presId="urn:microsoft.com/office/officeart/2009/layout/CircleArrowProcess"/>
    <dgm:cxn modelId="{D1426023-9DEA-554B-9D74-ECB5EF1721EC}" type="presParOf" srcId="{C0A098D7-6962-5248-A8DC-845262964141}" destId="{2B81FA66-6D92-424B-B24A-A6F0C7CB5497}" srcOrd="4" destOrd="0" presId="urn:microsoft.com/office/officeart/2009/layout/CircleArrowProcess"/>
    <dgm:cxn modelId="{3B86BC52-2152-1F48-8484-A876CF9BD6FC}" type="presParOf" srcId="{2B81FA66-6D92-424B-B24A-A6F0C7CB5497}" destId="{96C93EF8-AB41-6643-936D-1441C8798D33}" srcOrd="0" destOrd="0" presId="urn:microsoft.com/office/officeart/2009/layout/CircleArrowProcess"/>
    <dgm:cxn modelId="{B40689EC-8771-5C49-A26B-323C20816C77}" type="presParOf" srcId="{C0A098D7-6962-5248-A8DC-845262964141}" destId="{6B3DAD9C-1014-CD41-A15E-2996524F554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5ED63-0D81-0945-A40A-A2B09678A4B4}">
      <dsp:nvSpPr>
        <dsp:cNvPr id="0" name=""/>
        <dsp:cNvSpPr/>
      </dsp:nvSpPr>
      <dsp:spPr>
        <a:xfrm>
          <a:off x="2789019" y="-160582"/>
          <a:ext cx="3559758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F98C3-6A89-8D4A-9231-7D135D6C58A8}">
      <dsp:nvSpPr>
        <dsp:cNvPr id="0" name=""/>
        <dsp:cNvSpPr/>
      </dsp:nvSpPr>
      <dsp:spPr>
        <a:xfrm>
          <a:off x="3762383" y="713163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/>
            <a:t>Italia</a:t>
          </a:r>
        </a:p>
      </dsp:txBody>
      <dsp:txXfrm>
        <a:off x="3762383" y="713163"/>
        <a:ext cx="1449298" cy="724475"/>
      </dsp:txXfrm>
    </dsp:sp>
    <dsp:sp modelId="{28BBEC68-C9C3-2A4B-A61B-9506D4DD0BEE}">
      <dsp:nvSpPr>
        <dsp:cNvPr id="0" name=""/>
        <dsp:cNvSpPr/>
      </dsp:nvSpPr>
      <dsp:spPr>
        <a:xfrm>
          <a:off x="1834954" y="1597719"/>
          <a:ext cx="3804064" cy="241071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95339-0D2B-2A4D-8F20-A03B4A1A4B66}">
      <dsp:nvSpPr>
        <dsp:cNvPr id="0" name=""/>
        <dsp:cNvSpPr/>
      </dsp:nvSpPr>
      <dsp:spPr>
        <a:xfrm>
          <a:off x="3012337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/>
            <a:t>Europa</a:t>
          </a:r>
        </a:p>
      </dsp:txBody>
      <dsp:txXfrm>
        <a:off x="3012337" y="2449237"/>
        <a:ext cx="1449298" cy="724475"/>
      </dsp:txXfrm>
    </dsp:sp>
    <dsp:sp modelId="{96C93EF8-AB41-6643-936D-1441C8798D33}">
      <dsp:nvSpPr>
        <dsp:cNvPr id="0" name=""/>
        <dsp:cNvSpPr/>
      </dsp:nvSpPr>
      <dsp:spPr>
        <a:xfrm>
          <a:off x="2776618" y="3348320"/>
          <a:ext cx="3659390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DAD9C-1014-CD41-A15E-2996524F554A}">
      <dsp:nvSpPr>
        <dsp:cNvPr id="0" name=""/>
        <dsp:cNvSpPr/>
      </dsp:nvSpPr>
      <dsp:spPr>
        <a:xfrm>
          <a:off x="3794377" y="4101751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/>
            <a:t>Mondo</a:t>
          </a:r>
        </a:p>
      </dsp:txBody>
      <dsp:txXfrm>
        <a:off x="3794377" y="4101751"/>
        <a:ext cx="1449298" cy="72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656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180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093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71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11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055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214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81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13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17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31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596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47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9372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81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ogo">
  <p:cSld name="Cover log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AC0630-2066-5C4C-AE28-9EED98F64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999" y="1995910"/>
            <a:ext cx="7910653" cy="2866177"/>
          </a:xfrm>
          <a:prstGeom prst="rect">
            <a:avLst/>
          </a:prstGeom>
        </p:spPr>
      </p:pic>
      <p:pic>
        <p:nvPicPr>
          <p:cNvPr id="13" name="Google Shape;1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itolo + testo + immagine">
  <p:cSld name="3 Titolo + testo + immagin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342900" y="563509"/>
            <a:ext cx="837247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342900" y="1780973"/>
            <a:ext cx="304482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10852829" y="0"/>
            <a:ext cx="967696" cy="2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" name="Google Shape;73;p19"/>
          <p:cNvSpPr>
            <a:spLocks noGrp="1"/>
          </p:cNvSpPr>
          <p:nvPr>
            <p:ph type="pic" idx="2"/>
          </p:nvPr>
        </p:nvSpPr>
        <p:spPr>
          <a:xfrm>
            <a:off x="3387725" y="1780973"/>
            <a:ext cx="7756525" cy="397033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21A8EE-140B-D245-B6C7-CDE203438A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itolo + testo + immagine">
  <p:cSld name="4 Titolo + testo + immagin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323850" y="561265"/>
            <a:ext cx="837247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0852829" y="0"/>
            <a:ext cx="967696" cy="2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0" name="Google Shape;80;p20"/>
          <p:cNvSpPr>
            <a:spLocks noGrp="1"/>
          </p:cNvSpPr>
          <p:nvPr>
            <p:ph type="pic" idx="2"/>
          </p:nvPr>
        </p:nvSpPr>
        <p:spPr>
          <a:xfrm>
            <a:off x="323849" y="1779851"/>
            <a:ext cx="9372601" cy="397033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28CB25-AF10-0D4D-881E-ACA5DCB4A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Titolo + testo + immagine">
  <p:cSld name="5 Titolo + testo + immagin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333375" y="1828799"/>
            <a:ext cx="7104063" cy="414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1"/>
          <p:cNvSpPr>
            <a:spLocks noGrp="1"/>
          </p:cNvSpPr>
          <p:nvPr>
            <p:ph type="pic" idx="2"/>
          </p:nvPr>
        </p:nvSpPr>
        <p:spPr>
          <a:xfrm>
            <a:off x="7437438" y="1828800"/>
            <a:ext cx="3697287" cy="414019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F34F6B7-DF89-B34C-B486-7178EC1CE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Titolo + testo + immagine">
  <p:cSld name="6 Titolo + testo + immagin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42900" y="1724025"/>
            <a:ext cx="5076825" cy="405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5419725" y="1724025"/>
            <a:ext cx="5724525" cy="405447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EF6B3C-371A-6145-A2D9-C53A473319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itolo + testo + immagine">
  <p:cSld name="7 Titolo + testo + immagin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4325" y="1260476"/>
            <a:ext cx="3393844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3"/>
          <p:cNvSpPr>
            <a:spLocks noGrp="1"/>
          </p:cNvSpPr>
          <p:nvPr>
            <p:ph type="pic" idx="2"/>
          </p:nvPr>
        </p:nvSpPr>
        <p:spPr>
          <a:xfrm>
            <a:off x="3708170" y="1260478"/>
            <a:ext cx="5559656" cy="469899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66FFEE-7D28-E441-96FB-1E4687A07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Titolo + testo + immagini">
  <p:cSld name="8 Titolo + testo + immagini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371477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4247357" y="1571624"/>
            <a:ext cx="3697287" cy="33383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371476" y="1571622"/>
            <a:ext cx="3697287" cy="33383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4247357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>
            <a:spLocks noGrp="1"/>
          </p:cNvSpPr>
          <p:nvPr>
            <p:ph type="pic" idx="5"/>
          </p:nvPr>
        </p:nvSpPr>
        <p:spPr>
          <a:xfrm>
            <a:off x="8123238" y="1571624"/>
            <a:ext cx="3697287" cy="333830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8" name="Google Shape;108;p24"/>
          <p:cNvSpPr txBox="1">
            <a:spLocks noGrp="1"/>
          </p:cNvSpPr>
          <p:nvPr>
            <p:ph type="body" idx="6"/>
          </p:nvPr>
        </p:nvSpPr>
        <p:spPr>
          <a:xfrm>
            <a:off x="8118475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138A78-DB59-7749-8DEE-5DB048094B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Titolo + testo + immagini">
  <p:cSld name="9 Titolo + testo + immagini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371476" y="5138529"/>
            <a:ext cx="5577473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5"/>
          <p:cNvSpPr>
            <a:spLocks noGrp="1"/>
          </p:cNvSpPr>
          <p:nvPr>
            <p:ph type="pic" idx="2"/>
          </p:nvPr>
        </p:nvSpPr>
        <p:spPr>
          <a:xfrm>
            <a:off x="371477" y="1600198"/>
            <a:ext cx="5577474" cy="330973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5" name="Google Shape;115;p25"/>
          <p:cNvSpPr>
            <a:spLocks noGrp="1"/>
          </p:cNvSpPr>
          <p:nvPr>
            <p:ph type="pic" idx="3"/>
          </p:nvPr>
        </p:nvSpPr>
        <p:spPr>
          <a:xfrm>
            <a:off x="6238164" y="1600200"/>
            <a:ext cx="5572835" cy="330973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25"/>
          <p:cNvSpPr txBox="1">
            <a:spLocks noGrp="1"/>
          </p:cNvSpPr>
          <p:nvPr>
            <p:ph type="body" idx="4"/>
          </p:nvPr>
        </p:nvSpPr>
        <p:spPr>
          <a:xfrm>
            <a:off x="6281739" y="5138529"/>
            <a:ext cx="5529260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9A1A842-95DC-4E4D-9928-E6BA4DA998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itolo + testo + immagini">
  <p:cSld name="10 Titolo + testo + immagini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>
            <a:off x="371477" y="5638324"/>
            <a:ext cx="11449048" cy="23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>
            <a:spLocks noGrp="1"/>
          </p:cNvSpPr>
          <p:nvPr>
            <p:ph type="pic" idx="2"/>
          </p:nvPr>
        </p:nvSpPr>
        <p:spPr>
          <a:xfrm>
            <a:off x="371476" y="1628774"/>
            <a:ext cx="11449049" cy="384397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888BC5-F9A7-3A44-8797-9FC2B6AA3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titolo">
  <p:cSld name="1_COVER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C905A1-30B3-D241-9B21-70276554F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75" y="704969"/>
            <a:ext cx="3044825" cy="1103194"/>
          </a:xfrm>
          <a:prstGeom prst="rect">
            <a:avLst/>
          </a:prstGeom>
        </p:spPr>
      </p:pic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2035175" y="1808163"/>
            <a:ext cx="8129589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200"/>
              <a:buFont typeface="Century Gothic"/>
              <a:buNone/>
              <a:defRPr sz="7200">
                <a:solidFill>
                  <a:srgbClr val="49494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sezione su bianco">
  <p:cSld name="Titolo sezione su bianc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077A9F-0FB8-CC4C-8E75-478931DC7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  <p:sp>
        <p:nvSpPr>
          <p:cNvPr id="21" name="Google Shape;21;p11"/>
          <p:cNvSpPr txBox="1">
            <a:spLocks noGrp="1"/>
          </p:cNvSpPr>
          <p:nvPr>
            <p:ph type="title"/>
          </p:nvPr>
        </p:nvSpPr>
        <p:spPr>
          <a:xfrm>
            <a:off x="1019175" y="260351"/>
            <a:ext cx="9145589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200"/>
              <a:buFont typeface="Century Gothic"/>
              <a:buNone/>
              <a:defRPr sz="7200">
                <a:solidFill>
                  <a:srgbClr val="49494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testo">
  <p:cSld name="Titolo + test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333375" y="563509"/>
            <a:ext cx="88582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333375" y="1785938"/>
            <a:ext cx="8858250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3271AF-80A4-5040-95CD-96A9722AEA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elenco puntato">
  <p:cSld name="Titolo + elenco punta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342900" y="553984"/>
            <a:ext cx="8629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342900" y="1733188"/>
            <a:ext cx="8629650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45700" anchor="t" anchorCtr="0">
            <a:no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/>
            </a:lvl1pPr>
            <a:lvl2pPr marL="914400" lvl="1" indent="-3683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/>
            </a:lvl3pPr>
            <a:lvl4pPr marL="1828800" lvl="3" indent="-228600" algn="just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F371DE-3B17-0E40-B555-B0A3F7464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pazio vuoto">
  <p:cSld name="Titolo e spazio vuot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0F01C1-B941-6241-9DFC-D490BA1A2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sezione colore">
  <p:cSld name="Titolo sezione colore">
    <p:bg>
      <p:bgPr>
        <a:solidFill>
          <a:schemeClr val="accen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title"/>
          </p:nvPr>
        </p:nvSpPr>
        <p:spPr>
          <a:xfrm>
            <a:off x="1019175" y="260351"/>
            <a:ext cx="9145589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Century Gothic"/>
              <a:buNone/>
              <a:defRPr sz="7200">
                <a:solidFill>
                  <a:srgbClr val="FEFE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BD4E86-E12F-5048-B269-DD31B491B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itolo + testo + immagine">
  <p:cSld name="1 Titolo + testo + immagin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>
            <a:spLocks noGrp="1"/>
          </p:cNvSpPr>
          <p:nvPr>
            <p:ph type="title"/>
          </p:nvPr>
        </p:nvSpPr>
        <p:spPr>
          <a:xfrm>
            <a:off x="342900" y="563509"/>
            <a:ext cx="839152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342900" y="1780974"/>
            <a:ext cx="7104063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7"/>
          <p:cNvSpPr>
            <a:spLocks noGrp="1"/>
          </p:cNvSpPr>
          <p:nvPr>
            <p:ph type="pic" idx="2"/>
          </p:nvPr>
        </p:nvSpPr>
        <p:spPr>
          <a:xfrm>
            <a:off x="7446963" y="1780974"/>
            <a:ext cx="3697287" cy="39703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535B78-C0EF-AA44-BFEB-1BDC06937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olo + testo + immagine">
  <p:cSld name="2 Titolo + testo + immagin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333375" y="541553"/>
            <a:ext cx="84772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344224" y="1769996"/>
            <a:ext cx="507682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5421049" y="1769996"/>
            <a:ext cx="5724525" cy="39703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1FDEC9-6AA3-5846-A9EE-FEC450F250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pos="7446">
          <p15:clr>
            <a:srgbClr val="F26B43"/>
          </p15:clr>
        </p15:guide>
        <p15:guide id="5" pos="2560">
          <p15:clr>
            <a:srgbClr val="F26B43"/>
          </p15:clr>
        </p15:guide>
        <p15:guide id="6" pos="1282">
          <p15:clr>
            <a:srgbClr val="F26B43"/>
          </p15:clr>
        </p15:guide>
        <p15:guide id="7" pos="5117">
          <p15:clr>
            <a:srgbClr val="F26B43"/>
          </p15:clr>
        </p15:guide>
        <p15:guide id="8" pos="6403">
          <p15:clr>
            <a:srgbClr val="F26B43"/>
          </p15:clr>
        </p15:guide>
        <p15:guide id="9" orient="horz" pos="3640">
          <p15:clr>
            <a:srgbClr val="F26B43"/>
          </p15:clr>
        </p15:guide>
        <p15:guide id="10" pos="642">
          <p15:clr>
            <a:srgbClr val="F26B43"/>
          </p15:clr>
        </p15:guide>
        <p15:guide id="11" orient="horz" pos="691">
          <p15:clr>
            <a:srgbClr val="F26B43"/>
          </p15:clr>
        </p15:guide>
        <p15:guide id="12" orient="horz" pos="436">
          <p15:clr>
            <a:srgbClr val="F26B43"/>
          </p15:clr>
        </p15:guide>
        <p15:guide id="13" orient="horz" pos="314">
          <p15:clr>
            <a:srgbClr val="F26B43"/>
          </p15:clr>
        </p15:guide>
        <p15:guide id="14" orient="horz" pos="4092">
          <p15:clr>
            <a:srgbClr val="F26B43"/>
          </p15:clr>
        </p15:guide>
        <p15:guide id="15" orient="horz" pos="4218">
          <p15:clr>
            <a:srgbClr val="F26B43"/>
          </p15:clr>
        </p15:guide>
        <p15:guide id="16" orient="horz" pos="1139">
          <p15:clr>
            <a:srgbClr val="F26B43"/>
          </p15:clr>
        </p15:guide>
        <p15:guide id="17" pos="2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Users/carlo.guaita/Documents/Documenti%20Carlo/Mercalli-Di%20Napoli%2023/Archivio%20catture/vol1/Lezione_a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/Users/carlo.guaita/Documents/Documenti%20Carlo/Mercalli-Di%20Napoli%2023/Archivio%20catture/Region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/Users/carlo.guaita/Documents/Documenti%20Carlo/Mercalli-Di%20Napoli%2023/Archivio%20catture/Paese.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/Users/carlo.guaita/Documents/Documenti%20Carlo/Mercalli-Di%20Napoli%2023/Archivio%20catture/Geostoria.png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file:////Users/carlo.guaita/Documents/Documenti%20Carlo/Mercalli-Di%20Napoli%2023/Archivio%20catture/Sviluppo_sostenibile.png" TargetMode="External"/><Relationship Id="rId5" Type="http://schemas.openxmlformats.org/officeDocument/2006/relationships/image" Target="../media/image22.png"/><Relationship Id="rId4" Type="http://schemas.openxmlformats.org/officeDocument/2006/relationships/image" Target="file:////Users/carlo.guaita/Documents/Documenti%20Carlo/Mercalli-Di%20Napoli%2023/Archivio%20catture/Arte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/Users/carlo.guaita/Documents/Documenti%20Carlo/Mercalli-Di%20Napoli%2023/Archivio%20catture/Popoli_relazioni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carlo.guaita/Documents/Documenti%20Carlo/Mercalli-Di%20Napoli%2023/Archivio%20catture/Ascolta%20testata.png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file:////Users/carlo.guaita/Documents/Documenti%20Carlo/Mercalli-Di%20Napoli%2023/Archivio%20catture/1%20DE_Ascolta%20la%20terra_Cover%20bz03%20(trascinato).png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file:////Users/carlo.guaita/Documents/Documenti%20Carlo/Mercalli-Di%20Napoli%2023/Archivio%20catture/2%20DE_Ascolta%20la%20terra_Cover%20bz03%20(trascinato).png" TargetMode="External"/><Relationship Id="rId5" Type="http://schemas.openxmlformats.org/officeDocument/2006/relationships/image" Target="../media/image32.png"/><Relationship Id="rId4" Type="http://schemas.openxmlformats.org/officeDocument/2006/relationships/image" Target="file:////Users/carlo.guaita/Documents/Documenti%20Carlo/Mercalli-Di%20Napoli%2023/Archivio%20catture/3%20DE_Ascolta%20la%20terra_Cover%20bz03%20(trascinato)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Users/carlo.guaita/Documents/Documenti%20Carlo/Mercalli-Di%20Napoli%2023/Archivio%20catture/vol1/Apertura%20unita&#768;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Users/carlo.guaita/Documents/Documenti%20Carlo/Mercalli-Di%20Napoli%2023/Archivio%20catture/Conoscenza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Users/carlo.guaita/Documents/Documenti%20Carlo/Mercalli-Di%20Napoli%2023/Archivio%20catture/osservazione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file:////Users/carlo.guaita/Documents/Documenti%20Carlo/Mercalli-Di%20Napoli%2023/Archivio%20catture/Schematico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Apprendimento attivo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B4A1CF-BC06-8CCC-0530-6953DB00A53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33375" y="1201738"/>
            <a:ext cx="8315325" cy="5151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7CD14C-85B6-F32B-8CFA-CEE98F196AA4}"/>
              </a:ext>
            </a:extLst>
          </p:cNvPr>
          <p:cNvSpPr txBox="1"/>
          <p:nvPr/>
        </p:nvSpPr>
        <p:spPr>
          <a:xfrm>
            <a:off x="8870731" y="1619586"/>
            <a:ext cx="31636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Le lezioni della parte tematica sono strutturate con lo schema </a:t>
            </a:r>
            <a:endParaRPr lang="it-IT" dirty="0"/>
          </a:p>
          <a:p>
            <a:pPr algn="ctr"/>
            <a:r>
              <a:rPr lang="it-IT" b="1" dirty="0"/>
              <a:t>LEGGO-SCOPRO</a:t>
            </a:r>
          </a:p>
          <a:p>
            <a:r>
              <a:rPr lang="it-IT" dirty="0"/>
              <a:t>I paragrafi del testo base sono </a:t>
            </a:r>
            <a:r>
              <a:rPr lang="it-IT" dirty="0" err="1"/>
              <a:t>abbianati</a:t>
            </a:r>
            <a:r>
              <a:rPr lang="it-IT" dirty="0"/>
              <a:t> a disegni, schemi, fotografie e carte geografiche, accompagnati sempre da attività di comprensione e rielaborazione. Talvolta la pagina di destra riporta brevi approfondimenti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410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Apprendimento attivo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753747-95AE-CEF4-79F5-9F8FA3B0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338881"/>
            <a:ext cx="8315325" cy="5148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3792E5-6159-09D8-9655-080796AD9EDC}"/>
              </a:ext>
            </a:extLst>
          </p:cNvPr>
          <p:cNvSpPr txBox="1"/>
          <p:nvPr/>
        </p:nvSpPr>
        <p:spPr>
          <a:xfrm>
            <a:off x="8870731" y="1619586"/>
            <a:ext cx="31636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La cartografia, di dimensioni sempre piuttosto generose, è accompagnata da parti operative (uso degli strumenti della disciplina)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48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4">
            <a:extLst>
              <a:ext uri="{FF2B5EF4-FFF2-40B4-BE49-F238E27FC236}">
                <a16:creationId xmlns:a16="http://schemas.microsoft.com/office/drawing/2014/main" id="{41095A25-97C7-6792-890B-A82CD3D2F6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546" y="583652"/>
            <a:ext cx="86296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Articolazione dei contenuti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DF4EA4F1-D206-57DD-956D-5B89DD9AD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932941"/>
              </p:ext>
            </p:extLst>
          </p:nvPr>
        </p:nvGraphicFramePr>
        <p:xfrm>
          <a:off x="-456066" y="11922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Elemento grafico 7" descr="Badge 1 con riempimento a tinta unita">
            <a:extLst>
              <a:ext uri="{FF2B5EF4-FFF2-40B4-BE49-F238E27FC236}">
                <a16:creationId xmlns:a16="http://schemas.microsoft.com/office/drawing/2014/main" id="{6C9BCF12-86DB-36B5-17ED-51E818803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546" y="1690178"/>
            <a:ext cx="914400" cy="914400"/>
          </a:xfrm>
          <a:prstGeom prst="rect">
            <a:avLst/>
          </a:prstGeom>
        </p:spPr>
      </p:pic>
      <p:pic>
        <p:nvPicPr>
          <p:cNvPr id="10" name="Elemento grafico 9" descr="Badge con riempimento a tinta unita">
            <a:extLst>
              <a:ext uri="{FF2B5EF4-FFF2-40B4-BE49-F238E27FC236}">
                <a16:creationId xmlns:a16="http://schemas.microsoft.com/office/drawing/2014/main" id="{E09C8781-6CE1-604B-77C0-5E75E7B31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0546" y="3444346"/>
            <a:ext cx="914400" cy="914400"/>
          </a:xfrm>
          <a:prstGeom prst="rect">
            <a:avLst/>
          </a:prstGeom>
        </p:spPr>
      </p:pic>
      <p:pic>
        <p:nvPicPr>
          <p:cNvPr id="12" name="Elemento grafico 11" descr="Badge 3 con riempimento a tinta unita">
            <a:extLst>
              <a:ext uri="{FF2B5EF4-FFF2-40B4-BE49-F238E27FC236}">
                <a16:creationId xmlns:a16="http://schemas.microsoft.com/office/drawing/2014/main" id="{E91AC592-D813-AFE7-DF05-F8191AA55A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546" y="5359948"/>
            <a:ext cx="914400" cy="91440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AA236861-5B66-26E2-CE17-F6449363281E}"/>
              </a:ext>
            </a:extLst>
          </p:cNvPr>
          <p:cNvGrpSpPr/>
          <p:nvPr/>
        </p:nvGrpSpPr>
        <p:grpSpPr>
          <a:xfrm>
            <a:off x="6348085" y="1690178"/>
            <a:ext cx="5337082" cy="4267775"/>
            <a:chOff x="2733027" y="713163"/>
            <a:chExt cx="5337082" cy="4267775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EE85D5B-6130-6819-5638-91F36E54E66D}"/>
                </a:ext>
              </a:extLst>
            </p:cNvPr>
            <p:cNvSpPr/>
            <p:nvPr/>
          </p:nvSpPr>
          <p:spPr>
            <a:xfrm>
              <a:off x="3762383" y="713163"/>
              <a:ext cx="1449298" cy="724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186F116-063B-FBA6-7857-76FC6E95502D}"/>
                </a:ext>
              </a:extLst>
            </p:cNvPr>
            <p:cNvSpPr txBox="1"/>
            <p:nvPr/>
          </p:nvSpPr>
          <p:spPr>
            <a:xfrm>
              <a:off x="2733027" y="713163"/>
              <a:ext cx="5337082" cy="724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dirty="0"/>
                <a:t>Molta Italia nel volume di base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dirty="0"/>
                <a:t>A disposizione fascicolo regionale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52E24E4-47D1-AD5D-AFAB-3D73EA716F2A}"/>
                </a:ext>
              </a:extLst>
            </p:cNvPr>
            <p:cNvSpPr txBox="1"/>
            <p:nvPr/>
          </p:nvSpPr>
          <p:spPr>
            <a:xfrm>
              <a:off x="2733027" y="2599113"/>
              <a:ext cx="5000625" cy="724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dirty="0"/>
                <a:t>Estesa parte tematica + tutti gli Stati d’Europa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3E482E8-7C77-8066-E251-CE12FC66CCB6}"/>
                </a:ext>
              </a:extLst>
            </p:cNvPr>
            <p:cNvSpPr txBox="1"/>
            <p:nvPr/>
          </p:nvSpPr>
          <p:spPr>
            <a:xfrm>
              <a:off x="2775890" y="4256463"/>
              <a:ext cx="5000625" cy="724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dirty="0"/>
                <a:t>Parte tematica con Laboratori + vasta parte regionale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Cultura e relazioni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C58DC1-E014-6C1C-47ED-7D6BC0BF8F0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42900" y="1371600"/>
            <a:ext cx="7949058" cy="492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099D41B-F084-1202-D874-2AD35E501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49510" t="60476" r="16850" b="3168"/>
          <a:stretch>
            <a:fillRect/>
          </a:stretch>
        </p:blipFill>
        <p:spPr>
          <a:xfrm>
            <a:off x="8220376" y="3429000"/>
            <a:ext cx="3971624" cy="26574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871C52-53CB-0D80-A8D5-E1059A23CBBD}"/>
              </a:ext>
            </a:extLst>
          </p:cNvPr>
          <p:cNvSpPr txBox="1"/>
          <p:nvPr/>
        </p:nvSpPr>
        <p:spPr>
          <a:xfrm>
            <a:off x="8870731" y="1619586"/>
            <a:ext cx="31636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La geografia regionale presenta per ogni area delle doppie pagine accessibili, con una visualizzazione delle </a:t>
            </a:r>
            <a:r>
              <a:rPr lang="it-IT" sz="1400" b="1" dirty="0"/>
              <a:t>caratteristiche chiave </a:t>
            </a:r>
            <a:r>
              <a:rPr lang="it-IT" sz="1400" dirty="0"/>
              <a:t>dell’area, e una riflessione sullo </a:t>
            </a:r>
            <a:r>
              <a:rPr lang="it-IT" sz="1400" b="1" dirty="0"/>
              <a:t>stile di vita</a:t>
            </a:r>
            <a:r>
              <a:rPr lang="it-IT" sz="1400" dirty="0"/>
              <a:t> della popolazione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358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Cultura e relazioni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EF54BE-8148-33B9-877D-AAB73673D5F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42191" y="1384291"/>
            <a:ext cx="7947734" cy="4908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D514AC-1955-6620-DA03-A8DD08625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812" t="63655" r="79207" b="5391"/>
          <a:stretch>
            <a:fillRect/>
          </a:stretch>
        </p:blipFill>
        <p:spPr>
          <a:xfrm>
            <a:off x="8622095" y="2854659"/>
            <a:ext cx="3361653" cy="3216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0C0125-7EEA-36B2-3B41-73CB3AB8E52F}"/>
              </a:ext>
            </a:extLst>
          </p:cNvPr>
          <p:cNvSpPr txBox="1"/>
          <p:nvPr/>
        </p:nvSpPr>
        <p:spPr>
          <a:xfrm>
            <a:off x="8870731" y="1619586"/>
            <a:ext cx="31636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L’impostazione è amichevole e sollecita la curiosità degli studenti e delle studentesse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04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Cultura e relazioni</a:t>
            </a:r>
            <a:endParaRPr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1F2868E-054D-639A-36CF-390277C43DED}"/>
              </a:ext>
            </a:extLst>
          </p:cNvPr>
          <p:cNvGrpSpPr/>
          <p:nvPr/>
        </p:nvGrpSpPr>
        <p:grpSpPr>
          <a:xfrm>
            <a:off x="350507" y="1160308"/>
            <a:ext cx="3412579" cy="4543282"/>
            <a:chOff x="329010" y="1485172"/>
            <a:chExt cx="3412579" cy="4543282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2DE3425-BEB5-3465-7177-B1A4985B0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r:link="rId4"/>
            <a:srcRect r="49857"/>
            <a:stretch>
              <a:fillRect/>
            </a:stretch>
          </p:blipFill>
          <p:spPr>
            <a:xfrm>
              <a:off x="329010" y="1864389"/>
              <a:ext cx="3412579" cy="41640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7875138-467F-B263-FAA1-D183D1FC3512}"/>
                </a:ext>
              </a:extLst>
            </p:cNvPr>
            <p:cNvSpPr txBox="1"/>
            <p:nvPr/>
          </p:nvSpPr>
          <p:spPr>
            <a:xfrm>
              <a:off x="1698508" y="1485172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</a:rPr>
                <a:t>ARTE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D2B4027-CC12-7367-4528-B18D8B3954B7}"/>
              </a:ext>
            </a:extLst>
          </p:cNvPr>
          <p:cNvGrpSpPr/>
          <p:nvPr/>
        </p:nvGrpSpPr>
        <p:grpSpPr>
          <a:xfrm>
            <a:off x="4389711" y="1117448"/>
            <a:ext cx="3412578" cy="4635518"/>
            <a:chOff x="4378963" y="1485172"/>
            <a:chExt cx="3412578" cy="463551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923DA5D-8F39-DE97-59A5-1368046E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r:link="rId6"/>
            <a:srcRect r="49857"/>
            <a:stretch>
              <a:fillRect/>
            </a:stretch>
          </p:blipFill>
          <p:spPr>
            <a:xfrm>
              <a:off x="4378963" y="1907249"/>
              <a:ext cx="3412578" cy="4213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CD274B2-BE8A-50DC-3967-C4D185E826A3}"/>
                </a:ext>
              </a:extLst>
            </p:cNvPr>
            <p:cNvSpPr txBox="1"/>
            <p:nvPr/>
          </p:nvSpPr>
          <p:spPr>
            <a:xfrm>
              <a:off x="4925647" y="1485172"/>
              <a:ext cx="2340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</a:rPr>
                <a:t>SVILUPPO SOSTENIBILE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FD4BDE1-6E13-B906-B48E-9EA61F91E3FF}"/>
              </a:ext>
            </a:extLst>
          </p:cNvPr>
          <p:cNvGrpSpPr/>
          <p:nvPr/>
        </p:nvGrpSpPr>
        <p:grpSpPr>
          <a:xfrm>
            <a:off x="8308599" y="1110932"/>
            <a:ext cx="3412578" cy="4592658"/>
            <a:chOff x="8428915" y="1485172"/>
            <a:chExt cx="3412578" cy="459265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F81F833-F30A-536E-C504-5BF37B029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r:link="rId8"/>
            <a:srcRect r="49857"/>
            <a:stretch>
              <a:fillRect/>
            </a:stretch>
          </p:blipFill>
          <p:spPr>
            <a:xfrm>
              <a:off x="8428915" y="1864389"/>
              <a:ext cx="3412578" cy="4213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EC47EC5-1881-5660-2737-266EAC1C207D}"/>
                </a:ext>
              </a:extLst>
            </p:cNvPr>
            <p:cNvSpPr txBox="1"/>
            <p:nvPr/>
          </p:nvSpPr>
          <p:spPr>
            <a:xfrm>
              <a:off x="9193776" y="1485172"/>
              <a:ext cx="1252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</a:rPr>
                <a:t>GEOSTORIA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9F8F63-6A1B-B221-18A5-51CAC8C0ECAF}"/>
              </a:ext>
            </a:extLst>
          </p:cNvPr>
          <p:cNvSpPr txBox="1"/>
          <p:nvPr/>
        </p:nvSpPr>
        <p:spPr>
          <a:xfrm>
            <a:off x="1040523" y="6048566"/>
            <a:ext cx="8870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La parte di geografia regionale è accompagnata da molte schede che trattano aspetti culturali e ambientali, per favorire un </a:t>
            </a:r>
            <a:r>
              <a:rPr lang="it-IT" sz="1400" b="1" dirty="0"/>
              <a:t>approccio interdisciplinare </a:t>
            </a:r>
            <a:r>
              <a:rPr lang="it-IT" sz="1400" dirty="0"/>
              <a:t>e un naturale collegamento con le </a:t>
            </a:r>
            <a:r>
              <a:rPr lang="it-IT" sz="1400" b="1" dirty="0"/>
              <a:t>tematiche di educazione civica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646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Cultura e relazioni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388471-A098-BCFF-3CC3-6D5E3E00490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42900" y="1203715"/>
            <a:ext cx="7772400" cy="4817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3568F2-4CFB-BDE5-60F6-61A2CDE4B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75306" t="11150" r="2247" b="35340"/>
          <a:stretch>
            <a:fillRect/>
          </a:stretch>
        </p:blipFill>
        <p:spPr>
          <a:xfrm>
            <a:off x="8732671" y="1394713"/>
            <a:ext cx="3001962" cy="4435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8D6A3-7686-3498-F70F-A4A8E5CE0611}"/>
              </a:ext>
            </a:extLst>
          </p:cNvPr>
          <p:cNvSpPr txBox="1"/>
          <p:nvPr/>
        </p:nvSpPr>
        <p:spPr>
          <a:xfrm>
            <a:off x="578068" y="6200476"/>
            <a:ext cx="9280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testo presenta le </a:t>
            </a:r>
            <a:r>
              <a:rPr lang="it-IT" b="1" dirty="0"/>
              <a:t>relazioni tra i popoli e tra i giovani </a:t>
            </a:r>
            <a:r>
              <a:rPr lang="it-IT" dirty="0"/>
              <a:t>di diversi paesi ricorrendo alla </a:t>
            </a:r>
            <a:r>
              <a:rPr lang="it-IT" b="1" dirty="0"/>
              <a:t>narrazione</a:t>
            </a:r>
            <a:r>
              <a:rPr lang="it-IT" dirty="0"/>
              <a:t>, accompagnata da disegni. Storie vere e verosimili per parlare dell’aspirazione a una vita migliore che accomuna tante persone.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Gli atlanti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8D6A3-7686-3498-F70F-A4A8E5CE0611}"/>
              </a:ext>
            </a:extLst>
          </p:cNvPr>
          <p:cNvSpPr txBox="1"/>
          <p:nvPr/>
        </p:nvSpPr>
        <p:spPr>
          <a:xfrm>
            <a:off x="8969265" y="1581587"/>
            <a:ext cx="28798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Ogni volume dell’opera è accompagnato da un atlante, che contiene un ricco </a:t>
            </a:r>
            <a:r>
              <a:rPr lang="it-IT" b="1" dirty="0"/>
              <a:t>corredo cartografico</a:t>
            </a:r>
            <a:r>
              <a:rPr lang="it-IT" dirty="0"/>
              <a:t> aggiornato e dei  laboratori operativi</a:t>
            </a:r>
          </a:p>
          <a:p>
            <a:endParaRPr lang="it-IT" dirty="0"/>
          </a:p>
          <a:p>
            <a:r>
              <a:rPr lang="it-IT" dirty="0"/>
              <a:t>• Classi </a:t>
            </a:r>
            <a:r>
              <a:rPr lang="it-IT" b="1" dirty="0"/>
              <a:t>prima</a:t>
            </a:r>
            <a:r>
              <a:rPr lang="it-IT" dirty="0"/>
              <a:t> e </a:t>
            </a:r>
            <a:r>
              <a:rPr lang="it-IT" b="1" dirty="0"/>
              <a:t>seconda</a:t>
            </a:r>
            <a:r>
              <a:rPr lang="it-IT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dirty="0"/>
              <a:t>Laboratori ambientali sulle </a:t>
            </a:r>
            <a:r>
              <a:rPr lang="it-IT" b="1" dirty="0"/>
              <a:t>aree protette</a:t>
            </a:r>
            <a:r>
              <a:rPr lang="it-IT" dirty="0"/>
              <a:t>, il </a:t>
            </a:r>
            <a:r>
              <a:rPr lang="it-IT" b="1" dirty="0"/>
              <a:t>riscaldamento climatico</a:t>
            </a:r>
            <a:r>
              <a:rPr lang="it-IT" dirty="0"/>
              <a:t> e la </a:t>
            </a:r>
            <a:r>
              <a:rPr lang="it-IT" b="1" dirty="0"/>
              <a:t>risorsa acqua</a:t>
            </a:r>
            <a:r>
              <a:rPr lang="it-IT" dirty="0"/>
              <a:t>, a scala italiana ed europea </a:t>
            </a:r>
          </a:p>
          <a:p>
            <a:r>
              <a:rPr lang="it-IT" dirty="0"/>
              <a:t>Classe </a:t>
            </a:r>
            <a:r>
              <a:rPr lang="it-IT" b="1" dirty="0"/>
              <a:t>terza</a:t>
            </a:r>
            <a:r>
              <a:rPr lang="it-IT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dirty="0"/>
              <a:t>Laboratori sui pilastri dell’Agenda 2030</a:t>
            </a:r>
          </a:p>
          <a:p>
            <a:pPr marL="285750" indent="-285750">
              <a:buFontTx/>
              <a:buChar char="-"/>
            </a:pPr>
            <a:r>
              <a:rPr lang="it-IT" dirty="0"/>
              <a:t>Itinerari per la preparazione dell’esame di stato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9928100B-56AB-A2BD-1D36-B4227477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3" y="1347537"/>
            <a:ext cx="5975199" cy="3718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650A78C2-BF34-059A-B2F4-9CDE7778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394" y="2681919"/>
            <a:ext cx="6004022" cy="3718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89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7">
            <a:extLst>
              <a:ext uri="{FF2B5EF4-FFF2-40B4-BE49-F238E27FC236}">
                <a16:creationId xmlns:a16="http://schemas.microsoft.com/office/drawing/2014/main" id="{F2683955-E999-69B4-7048-90F62DD5AE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sz="3600" dirty="0"/>
              <a:t>Materiali per il docente</a:t>
            </a:r>
            <a:endParaRPr sz="3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93C8E7-5CEA-EF58-3800-411AF89CA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522328"/>
            <a:ext cx="7772400" cy="477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45E822-65E1-2257-4E98-775286D2D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2409">
            <a:off x="4403863" y="1522328"/>
            <a:ext cx="3769405" cy="477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Google Shape;143;p4">
            <a:extLst>
              <a:ext uri="{FF2B5EF4-FFF2-40B4-BE49-F238E27FC236}">
                <a16:creationId xmlns:a16="http://schemas.microsoft.com/office/drawing/2014/main" id="{18147A94-DE07-B53D-6645-C850BF2406D8}"/>
              </a:ext>
            </a:extLst>
          </p:cNvPr>
          <p:cNvSpPr txBox="1">
            <a:spLocks/>
          </p:cNvSpPr>
          <p:nvPr/>
        </p:nvSpPr>
        <p:spPr>
          <a:xfrm>
            <a:off x="8681288" y="1522328"/>
            <a:ext cx="3258464" cy="430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20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libri DOC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20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 con introduzione alle competenze ambientali + uso del digitale del corso + orientamento + CLIL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20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 completo di Verifiche sommative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20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NUOVI BES</a:t>
            </a:r>
          </a:p>
        </p:txBody>
      </p:sp>
    </p:spTree>
    <p:extLst>
      <p:ext uri="{BB962C8B-B14F-4D97-AF65-F5344CB8AC3E}">
        <p14:creationId xmlns:p14="http://schemas.microsoft.com/office/powerpoint/2010/main" val="17719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DIGITALE</a:t>
            </a:r>
            <a:endParaRPr dirty="0"/>
          </a:p>
        </p:txBody>
      </p:sp>
      <p:sp>
        <p:nvSpPr>
          <p:cNvPr id="2" name="Google Shape;149;p5">
            <a:extLst>
              <a:ext uri="{FF2B5EF4-FFF2-40B4-BE49-F238E27FC236}">
                <a16:creationId xmlns:a16="http://schemas.microsoft.com/office/drawing/2014/main" id="{9387FC99-5BFD-AADB-1A91-E54E163DFA68}"/>
              </a:ext>
            </a:extLst>
          </p:cNvPr>
          <p:cNvSpPr txBox="1">
            <a:spLocks/>
          </p:cNvSpPr>
          <p:nvPr/>
        </p:nvSpPr>
        <p:spPr>
          <a:xfrm>
            <a:off x="7425835" y="466590"/>
            <a:ext cx="4288221" cy="16705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70C0"/>
                </a:solidFill>
              </a:rPr>
              <a:t>Ebook e </a:t>
            </a:r>
            <a:r>
              <a:rPr lang="it-IT" sz="2200" b="1" dirty="0" err="1">
                <a:solidFill>
                  <a:srgbClr val="0070C0"/>
                </a:solidFill>
              </a:rPr>
              <a:t>Easyebook</a:t>
            </a:r>
            <a:r>
              <a:rPr lang="it-IT" sz="2200" b="1" dirty="0">
                <a:solidFill>
                  <a:srgbClr val="0070C0"/>
                </a:solidFill>
              </a:rPr>
              <a:t> </a:t>
            </a:r>
            <a:r>
              <a:rPr lang="it-IT" sz="2200" b="1" dirty="0" err="1">
                <a:solidFill>
                  <a:srgbClr val="0070C0"/>
                </a:solidFill>
              </a:rPr>
              <a:t>bSmart</a:t>
            </a:r>
            <a:endParaRPr lang="it-IT" sz="22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70C0"/>
                </a:solidFill>
              </a:rPr>
              <a:t>Sito del libro</a:t>
            </a:r>
          </a:p>
          <a:p>
            <a:pPr marL="342900" indent="-342900">
              <a:lnSpc>
                <a:spcPct val="11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70C0"/>
                </a:solidFill>
              </a:rPr>
              <a:t>Nuova Zona Geografia </a:t>
            </a:r>
          </a:p>
          <a:p>
            <a:pPr marL="342900" indent="-342900">
              <a:lnSpc>
                <a:spcPct val="110000"/>
              </a:lnSpc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70C0"/>
                </a:solidFill>
              </a:rPr>
              <a:t>Blog</a:t>
            </a:r>
            <a:endParaRPr lang="it-IT" sz="2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20C0F9-AF11-4AEE-69A7-C7D13281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148821"/>
            <a:ext cx="6096000" cy="2333624"/>
          </a:xfrm>
          <a:prstGeom prst="rect">
            <a:avLst/>
          </a:prstGeom>
        </p:spPr>
      </p:pic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52A5EA71-FF8E-C406-7213-DEE49DA8B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44923"/>
              </p:ext>
            </p:extLst>
          </p:nvPr>
        </p:nvGraphicFramePr>
        <p:xfrm>
          <a:off x="1430906" y="3677179"/>
          <a:ext cx="342669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691">
                  <a:extLst>
                    <a:ext uri="{9D8B030D-6E8A-4147-A177-3AD203B41FA5}">
                      <a16:colId xmlns:a16="http://schemas.microsoft.com/office/drawing/2014/main" val="2564137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6 SEZIONI TEMATICHE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60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Materiali didattici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86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Strumenti e dati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8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Didattica inclusiva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557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Itinerari e luoghi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191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Agenda 2030 e ambiente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854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i="0" u="none" strike="noStrike" cap="none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Patrimonio</a:t>
                      </a:r>
                      <a:endParaRPr lang="it-IT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845573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62DDBE25-6D81-A4FC-AAB7-968D31A64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677179"/>
            <a:ext cx="6210300" cy="2032000"/>
          </a:xfrm>
          <a:prstGeom prst="rect">
            <a:avLst/>
          </a:prstGeom>
        </p:spPr>
      </p:pic>
      <p:graphicFrame>
        <p:nvGraphicFramePr>
          <p:cNvPr id="5" name="Tabella 10">
            <a:extLst>
              <a:ext uri="{FF2B5EF4-FFF2-40B4-BE49-F238E27FC236}">
                <a16:creationId xmlns:a16="http://schemas.microsoft.com/office/drawing/2014/main" id="{6E31091E-C0AC-FB46-98DD-3D7670159440}"/>
              </a:ext>
            </a:extLst>
          </p:cNvPr>
          <p:cNvGraphicFramePr>
            <a:graphicFrameLocks noGrp="1"/>
          </p:cNvGraphicFramePr>
          <p:nvPr/>
        </p:nvGraphicFramePr>
        <p:xfrm>
          <a:off x="6973456" y="5922063"/>
          <a:ext cx="20350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078">
                  <a:extLst>
                    <a:ext uri="{9D8B030D-6E8A-4147-A177-3AD203B41FA5}">
                      <a16:colId xmlns:a16="http://schemas.microsoft.com/office/drawing/2014/main" val="2564137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POST SETTIMANALI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6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20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BC7E3E-6124-C15D-07FA-238557C4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7" b="97543" l="4092" r="97709">
                        <a14:foregroundMark x1="2619" y1="22359" x2="4255" y2="12285"/>
                        <a14:foregroundMark x1="4255" y1="12285" x2="10802" y2="14496"/>
                        <a14:foregroundMark x1="10802" y1="14496" x2="12275" y2="21130"/>
                        <a14:foregroundMark x1="18494" y1="21130" x2="25205" y2="21376"/>
                        <a14:foregroundMark x1="25205" y1="21376" x2="21113" y2="13022"/>
                        <a14:foregroundMark x1="21113" y1="13022" x2="24877" y2="8354"/>
                        <a14:foregroundMark x1="41408" y1="7862" x2="34370" y2="7617"/>
                        <a14:foregroundMark x1="34370" y1="7617" x2="32079" y2="17445"/>
                        <a14:foregroundMark x1="32079" y1="17445" x2="38298" y2="21622"/>
                        <a14:foregroundMark x1="38298" y1="21622" x2="40262" y2="20885"/>
                        <a14:foregroundMark x1="48445" y1="23096" x2="51555" y2="12776"/>
                        <a14:foregroundMark x1="51555" y1="12776" x2="57938" y2="10074"/>
                        <a14:foregroundMark x1="57938" y1="10074" x2="56956" y2="20639"/>
                        <a14:foregroundMark x1="56956" y1="20639" x2="50245" y2="22113"/>
                        <a14:foregroundMark x1="50245" y1="22113" x2="45827" y2="14005"/>
                        <a14:foregroundMark x1="45827" y1="14005" x2="47300" y2="4177"/>
                        <a14:foregroundMark x1="47300" y1="4177" x2="47791" y2="4177"/>
                        <a14:foregroundMark x1="64812" y1="6388" x2="65957" y2="17199"/>
                        <a14:foregroundMark x1="65957" y1="17199" x2="71195" y2="22359"/>
                        <a14:foregroundMark x1="74141" y1="7125" x2="81997" y2="6388"/>
                        <a14:foregroundMark x1="78887" y1="8600" x2="79214" y2="23096"/>
                        <a14:foregroundMark x1="90835" y1="7125" x2="86907" y2="22359"/>
                        <a14:foregroundMark x1="38625" y1="38329" x2="38789" y2="48403"/>
                        <a14:foregroundMark x1="38789" y1="48403" x2="45172" y2="51843"/>
                        <a14:foregroundMark x1="45172" y1="51843" x2="45336" y2="51843"/>
                        <a14:foregroundMark x1="55319" y1="36609" x2="61211" y2="50369"/>
                        <a14:foregroundMark x1="54664" y1="36855" x2="51227" y2="51351"/>
                        <a14:foregroundMark x1="52537" y1="48649" x2="58429" y2="49140"/>
                        <a14:foregroundMark x1="19640" y1="66585" x2="19804" y2="82064"/>
                        <a14:foregroundMark x1="10147" y1="67813" x2="10147" y2="67813"/>
                        <a14:foregroundMark x1="9002" y1="65356" x2="9820" y2="64619"/>
                        <a14:foregroundMark x1="7692" y1="66093" x2="7692" y2="66093"/>
                        <a14:foregroundMark x1="8020" y1="62408" x2="8020" y2="62408"/>
                        <a14:foregroundMark x1="6547" y1="60197" x2="6547" y2="60197"/>
                        <a14:foregroundMark x1="8020" y1="61671" x2="8020" y2="61671"/>
                        <a14:foregroundMark x1="6710" y1="60197" x2="6710" y2="60197"/>
                        <a14:foregroundMark x1="12275" y1="65848" x2="11948" y2="64373"/>
                        <a14:foregroundMark x1="29787" y1="66830" x2="29296" y2="76904"/>
                        <a14:foregroundMark x1="29296" y1="76904" x2="34861" y2="83047"/>
                        <a14:foregroundMark x1="34861" y1="83047" x2="35352" y2="82801"/>
                        <a14:foregroundMark x1="43044" y1="66585" x2="42881" y2="80835"/>
                        <a14:foregroundMark x1="76596" y1="68796" x2="74304" y2="82064"/>
                        <a14:foregroundMark x1="85270" y1="65356" x2="87561" y2="70516"/>
                        <a14:foregroundMark x1="94272" y1="73710" x2="91817" y2="80590"/>
                        <a14:foregroundMark x1="84943" y1="88206" x2="89853" y2="90663"/>
                        <a14:foregroundMark x1="92962" y1="87469" x2="97872" y2="83784"/>
                        <a14:foregroundMark x1="88385" y1="96402" x2="87889" y2="95823"/>
                        <a14:foregroundMark x1="89362" y1="97543" x2="88666" y2="96730"/>
                        <a14:foregroundMark x1="89853" y1="79115" x2="89853" y2="79115"/>
                        <a14:foregroundMark x1="90016" y1="79853" x2="90671" y2="80590"/>
                        <a14:foregroundMark x1="90835" y1="84767" x2="91980" y2="89926"/>
                        <a14:backgroundMark x1="94599" y1="98034" x2="98200" y2="90172"/>
                        <a14:backgroundMark x1="89034" y1="98034" x2="88707" y2="97543"/>
                        <a14:backgroundMark x1="89362" y1="97543" x2="89853" y2="98280"/>
                      </a14:backgroundRemoval>
                    </a14:imgEffect>
                  </a14:imgLayer>
                </a14:imgProps>
              </a:ext>
            </a:extLst>
          </a:blip>
          <a:srcRect b="5793"/>
          <a:stretch>
            <a:fillRect/>
          </a:stretch>
        </p:blipFill>
        <p:spPr>
          <a:xfrm>
            <a:off x="3102429" y="1992086"/>
            <a:ext cx="5314709" cy="33324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5985FF-7133-9CB7-2CF4-A5F45AE02925}"/>
              </a:ext>
            </a:extLst>
          </p:cNvPr>
          <p:cNvSpPr txBox="1"/>
          <p:nvPr/>
        </p:nvSpPr>
        <p:spPr>
          <a:xfrm>
            <a:off x="2190924" y="5682343"/>
            <a:ext cx="812873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sz="2400" dirty="0"/>
              <a:t>GEOGRAFIA PER LA SCUOLA SECONDARIA DI I GRADO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3;p4">
            <a:extLst>
              <a:ext uri="{FF2B5EF4-FFF2-40B4-BE49-F238E27FC236}">
                <a16:creationId xmlns:a16="http://schemas.microsoft.com/office/drawing/2014/main" id="{9D045B7D-4661-459F-B6A4-53A8221A2905}"/>
              </a:ext>
            </a:extLst>
          </p:cNvPr>
          <p:cNvSpPr txBox="1">
            <a:spLocks/>
          </p:cNvSpPr>
          <p:nvPr/>
        </p:nvSpPr>
        <p:spPr>
          <a:xfrm>
            <a:off x="430667" y="1729695"/>
            <a:ext cx="6613071" cy="420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TAGLIO AMBIENTALE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TESTO LINEARE E ACCESSIBILE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APPRENDIMENTO ATTIVO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ARTICOLAZIONE DEI CONTENUTI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2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 E RELAZIONI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F3D8AF4-4A6D-9369-2AF5-39B99E562B2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659939" y="3090783"/>
            <a:ext cx="2231773" cy="2767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6B3C39-BB0F-1F70-A725-25871A3B75F5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66088" y="2045301"/>
            <a:ext cx="2231773" cy="2767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4094A2-59C0-ECCE-E6E1-5A0DBD2C548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6774115" y="661602"/>
            <a:ext cx="2231773" cy="2767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05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0;p7">
            <a:extLst>
              <a:ext uri="{FF2B5EF4-FFF2-40B4-BE49-F238E27FC236}">
                <a16:creationId xmlns:a16="http://schemas.microsoft.com/office/drawing/2014/main" id="{BE8443D6-6B19-0C25-7E72-547CE3AD8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5175" y="586125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it-IT" dirty="0"/>
              <a:t>Grazie!</a:t>
            </a:r>
            <a:endParaRPr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lo 3D 6" descr="Correnti oceaniche">
                <a:extLst>
                  <a:ext uri="{FF2B5EF4-FFF2-40B4-BE49-F238E27FC236}">
                    <a16:creationId xmlns:a16="http://schemas.microsoft.com/office/drawing/2014/main" id="{6CDC0CAC-27D2-0C12-1431-2C32C16633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9515520"/>
                  </p:ext>
                </p:extLst>
              </p:nvPr>
            </p:nvGraphicFramePr>
            <p:xfrm>
              <a:off x="3284317" y="1224743"/>
              <a:ext cx="5623366" cy="562793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623366" cy="5627934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2082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lo 3D 6" descr="Correnti oceaniche">
                <a:extLst>
                  <a:ext uri="{FF2B5EF4-FFF2-40B4-BE49-F238E27FC236}">
                    <a16:creationId xmlns:a16="http://schemas.microsoft.com/office/drawing/2014/main" id="{6CDC0CAC-27D2-0C12-1431-2C32C1663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4317" y="1224743"/>
                <a:ext cx="5623366" cy="5627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20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7FAE1C-07D8-46B6-C6B2-A418B0F7F59D}"/>
              </a:ext>
            </a:extLst>
          </p:cNvPr>
          <p:cNvSpPr txBox="1"/>
          <p:nvPr/>
        </p:nvSpPr>
        <p:spPr>
          <a:xfrm>
            <a:off x="602116" y="572702"/>
            <a:ext cx="7810151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Geografia per un mondo possibile</a:t>
            </a:r>
          </a:p>
        </p:txBody>
      </p:sp>
      <p:sp>
        <p:nvSpPr>
          <p:cNvPr id="5" name="Google Shape;143;p4">
            <a:extLst>
              <a:ext uri="{FF2B5EF4-FFF2-40B4-BE49-F238E27FC236}">
                <a16:creationId xmlns:a16="http://schemas.microsoft.com/office/drawing/2014/main" id="{9D045B7D-4661-459F-B6A4-53A8221A2905}"/>
              </a:ext>
            </a:extLst>
          </p:cNvPr>
          <p:cNvSpPr txBox="1">
            <a:spLocks/>
          </p:cNvSpPr>
          <p:nvPr/>
        </p:nvSpPr>
        <p:spPr>
          <a:xfrm>
            <a:off x="702129" y="1658258"/>
            <a:ext cx="9857014" cy="420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6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TAGLIO AMBIENTALE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6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TESTO LINEARE E ACCESSIBILE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6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APPRENDIMENTO ATTIVO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6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ARTICOLAZIONE DEI CONTENUTI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it-IT" sz="36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 E RELAZIONI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Taglio ambientale</a:t>
            </a:r>
            <a:r>
              <a:rPr lang="it-IT" sz="2000" dirty="0"/>
              <a:t> </a:t>
            </a:r>
            <a:endParaRPr lang="it-IT" sz="1800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0B4B69-944E-8C9F-A3F5-7AF6608DE17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11186" y="1335505"/>
            <a:ext cx="8237514" cy="495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4075AD-1537-389B-D32B-AFB606093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51470" r="17279" b="59307"/>
          <a:stretch>
            <a:fillRect/>
          </a:stretch>
        </p:blipFill>
        <p:spPr>
          <a:xfrm>
            <a:off x="8869135" y="2784355"/>
            <a:ext cx="4178594" cy="3275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A9D10A-F8D9-28BE-62CA-CAC61694104B}"/>
              </a:ext>
            </a:extLst>
          </p:cNvPr>
          <p:cNvSpPr txBox="1"/>
          <p:nvPr/>
        </p:nvSpPr>
        <p:spPr>
          <a:xfrm>
            <a:off x="8869135" y="1335505"/>
            <a:ext cx="2807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Apertura di unità </a:t>
            </a:r>
            <a:r>
              <a:rPr lang="it-IT" sz="1400" dirty="0"/>
              <a:t>con un intervento di Luca Mercalli. Racconto di una esperienza o di una riflessione su temi ambientali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Taglio ambientale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29E959-8DCF-42D5-68FF-0A19472985C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90903" y="1371601"/>
            <a:ext cx="8157797" cy="5050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AE8E84-AEFC-29C1-C20F-04D1BABC09D2}"/>
              </a:ext>
            </a:extLst>
          </p:cNvPr>
          <p:cNvSpPr txBox="1"/>
          <p:nvPr/>
        </p:nvSpPr>
        <p:spPr>
          <a:xfrm>
            <a:off x="8869135" y="1615501"/>
            <a:ext cx="28078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Testo organizzato. schematicamente. </a:t>
            </a:r>
            <a:r>
              <a:rPr lang="it-IT" dirty="0"/>
              <a:t>L</a:t>
            </a:r>
            <a:r>
              <a:rPr lang="it-IT" sz="1400" dirty="0"/>
              <a:t>’infografica facilita l’apprendimento di importanti elementi del territorio (ambienti naturali e loro connessione con </a:t>
            </a:r>
            <a:r>
              <a:rPr lang="it-IT" dirty="0"/>
              <a:t>i</a:t>
            </a:r>
            <a:r>
              <a:rPr lang="it-IT" sz="1400" dirty="0"/>
              <a:t>l clima)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6012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Taglio ambientale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CDF49E-C55A-562B-E451-324BA23A04E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514979" y="1259278"/>
            <a:ext cx="8133721" cy="5035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402E6B-BA19-AA51-4465-E99B96B628E1}"/>
              </a:ext>
            </a:extLst>
          </p:cNvPr>
          <p:cNvSpPr txBox="1"/>
          <p:nvPr/>
        </p:nvSpPr>
        <p:spPr>
          <a:xfrm>
            <a:off x="8869135" y="1615501"/>
            <a:ext cx="280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Scheda Reportage </a:t>
            </a:r>
            <a:r>
              <a:rPr lang="it-IT" sz="1400" dirty="0"/>
              <a:t>con Analisi di ambienti a confronto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169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B553AF2-5DF5-6B15-C45D-D66CEAF61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1" t="-502" r="27468" b="66065"/>
          <a:stretch/>
        </p:blipFill>
        <p:spPr>
          <a:xfrm>
            <a:off x="7552556" y="2786772"/>
            <a:ext cx="4306069" cy="3686340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Taglio ambientale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4DDB9C-CAD6-3EA6-43C9-9F5C3CA48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28" y="1383632"/>
            <a:ext cx="7957235" cy="4910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D3BF9-E2E6-D4D5-4064-FA439417CACC}"/>
              </a:ext>
            </a:extLst>
          </p:cNvPr>
          <p:cNvSpPr txBox="1"/>
          <p:nvPr/>
        </p:nvSpPr>
        <p:spPr>
          <a:xfrm>
            <a:off x="8301716" y="1405959"/>
            <a:ext cx="37432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Schede di </a:t>
            </a:r>
            <a:r>
              <a:rPr lang="it-IT" sz="1400" b="1" dirty="0"/>
              <a:t>educazione civica </a:t>
            </a:r>
            <a:r>
              <a:rPr lang="it-IT" sz="1400" dirty="0"/>
              <a:t>con interventi diretti di Luca Mercalli sugli atteggiamenti e i comportamenti corretti (competenze ambientali) e rimando agli obiettivi dell’Agenda 2030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39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Testo lineare e accessibile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5C750D-C602-D034-31AE-026FAD45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43" y="1479884"/>
            <a:ext cx="8282557" cy="4814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16F734-9AC9-308D-C47D-64EEFD7E19D9}"/>
              </a:ext>
            </a:extLst>
          </p:cNvPr>
          <p:cNvSpPr txBox="1"/>
          <p:nvPr/>
        </p:nvSpPr>
        <p:spPr>
          <a:xfrm>
            <a:off x="8923283" y="1776432"/>
            <a:ext cx="2701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La struttura della doppia pagina è sempre lineare, in sintonia con gli obiettivi generali di Ascolta la Terra: accessibilità, semplicità e – specialmente in classe prima – una concisione che facilita l’approccio alla disciplina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475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D555A3C-8D2B-34B3-B70D-750CB44E6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563563"/>
            <a:ext cx="88582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90000"/>
              </a:lnSpc>
              <a:buClr>
                <a:schemeClr val="dk1"/>
              </a:buClr>
              <a:buSzPts val="3600"/>
              <a:buFont typeface="Century Gothic"/>
              <a:buNone/>
              <a:defRPr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it-IT" dirty="0"/>
              <a:t>Testo lineare e accessibile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1D48DC-EE9F-E900-9365-C5FA1D0EAFB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33137" y="1339242"/>
            <a:ext cx="8179468" cy="506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80826D-19BC-ADE5-7BB7-42E1A9735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12684" t="11445" r="61213" b="48468"/>
          <a:stretch>
            <a:fillRect/>
          </a:stretch>
        </p:blipFill>
        <p:spPr>
          <a:xfrm>
            <a:off x="8791903" y="2566168"/>
            <a:ext cx="3742054" cy="35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4BE05B-4F3D-F2F7-B562-98AAB4CF12CE}"/>
              </a:ext>
            </a:extLst>
          </p:cNvPr>
          <p:cNvSpPr txBox="1"/>
          <p:nvPr/>
        </p:nvSpPr>
        <p:spPr>
          <a:xfrm>
            <a:off x="8870731" y="1619586"/>
            <a:ext cx="31636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Il testo base è spesso organizzato per frasi brevi e con l’utilizzo dei punti elenco.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57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Deascuola">
      <a:dk1>
        <a:srgbClr val="2A2A2A"/>
      </a:dk1>
      <a:lt1>
        <a:srgbClr val="FFFFFF"/>
      </a:lt1>
      <a:dk2>
        <a:srgbClr val="DCEAEF"/>
      </a:dk2>
      <a:lt2>
        <a:srgbClr val="FFF4CE"/>
      </a:lt2>
      <a:accent1>
        <a:srgbClr val="F2B81F"/>
      </a:accent1>
      <a:accent2>
        <a:srgbClr val="EA7E31"/>
      </a:accent2>
      <a:accent3>
        <a:srgbClr val="DD2829"/>
      </a:accent3>
      <a:accent4>
        <a:srgbClr val="9A518D"/>
      </a:accent4>
      <a:accent5>
        <a:srgbClr val="73BDD6"/>
      </a:accent5>
      <a:accent6>
        <a:srgbClr val="30978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547</Words>
  <Application>Microsoft Macintosh PowerPoint</Application>
  <PresentationFormat>Widescreen</PresentationFormat>
  <Paragraphs>78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Century Gothic</vt:lpstr>
      <vt:lpstr>Calibri</vt:lpstr>
      <vt:lpstr>Arial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Taglio ambientale </vt:lpstr>
      <vt:lpstr>Taglio ambientale</vt:lpstr>
      <vt:lpstr>Taglio ambientale</vt:lpstr>
      <vt:lpstr>Taglio ambientale</vt:lpstr>
      <vt:lpstr>Testo lineare e accessibile</vt:lpstr>
      <vt:lpstr>Testo lineare e accessibile</vt:lpstr>
      <vt:lpstr>Apprendimento attivo</vt:lpstr>
      <vt:lpstr>Apprendimento attivo</vt:lpstr>
      <vt:lpstr>Articolazione dei contenuti</vt:lpstr>
      <vt:lpstr>Cultura e relazioni</vt:lpstr>
      <vt:lpstr>Cultura e relazioni</vt:lpstr>
      <vt:lpstr>Cultura e relazioni</vt:lpstr>
      <vt:lpstr>Cultura e relazioni</vt:lpstr>
      <vt:lpstr>Gli atlanti</vt:lpstr>
      <vt:lpstr>Materiali per il docente</vt:lpstr>
      <vt:lpstr>DIGITALE</vt:lpstr>
      <vt:lpstr>Presentazione standard di PowerPoint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TORRIERO</dc:creator>
  <cp:lastModifiedBy>SALIH SARA</cp:lastModifiedBy>
  <cp:revision>30</cp:revision>
  <dcterms:created xsi:type="dcterms:W3CDTF">2022-05-16T13:34:16Z</dcterms:created>
  <dcterms:modified xsi:type="dcterms:W3CDTF">2023-01-13T09:38:59Z</dcterms:modified>
</cp:coreProperties>
</file>