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p15="http://schemas.microsoft.com/office/powerpoint/2012/main" xmlns:go="http://customooxmlschemas.google.com/" roundtripDataSignature="AMtx7mh/Q9tcCWojrFqDmc1G8/aystw35A==" r:id="rId30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C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4"/>
    <p:restoredTop sz="94669"/>
  </p:normalViewPr>
  <p:slideViewPr>
    <p:cSldViewPr snapToGrid="0">
      <p:cViewPr varScale="1">
        <p:scale>
          <a:sx n="87" d="100"/>
          <a:sy n="87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ogo">
  <p:cSld name="Cover log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662C119-CEAB-7D42-B0CB-98A7F0C33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0" y="1995911"/>
            <a:ext cx="7910653" cy="2866177"/>
          </a:xfrm>
          <a:prstGeom prst="rect">
            <a:avLst/>
          </a:prstGeom>
        </p:spPr>
      </p:pic>
      <p:pic>
        <p:nvPicPr>
          <p:cNvPr id="13" name="Google Shape;1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itolo + testo + immagine">
  <p:cSld name="2 Titolo + testo + immagin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 txBox="1">
            <a:spLocks noGrp="1"/>
          </p:cNvSpPr>
          <p:nvPr>
            <p:ph type="title"/>
          </p:nvPr>
        </p:nvSpPr>
        <p:spPr>
          <a:xfrm>
            <a:off x="333375" y="541553"/>
            <a:ext cx="84772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1"/>
          </p:nvPr>
        </p:nvSpPr>
        <p:spPr>
          <a:xfrm>
            <a:off x="344224" y="1769996"/>
            <a:ext cx="5076825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9"/>
          <p:cNvSpPr>
            <a:spLocks noGrp="1"/>
          </p:cNvSpPr>
          <p:nvPr>
            <p:ph type="pic" idx="2"/>
          </p:nvPr>
        </p:nvSpPr>
        <p:spPr>
          <a:xfrm>
            <a:off x="5421049" y="1769996"/>
            <a:ext cx="5724525" cy="39703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970A2B6-D04D-244E-AF6F-530972C51D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itolo + testo + immagine">
  <p:cSld name="3 Titolo + testo + immagin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>
            <a:spLocks noGrp="1"/>
          </p:cNvSpPr>
          <p:nvPr>
            <p:ph type="title"/>
          </p:nvPr>
        </p:nvSpPr>
        <p:spPr>
          <a:xfrm>
            <a:off x="342900" y="563509"/>
            <a:ext cx="8372475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body" idx="1"/>
          </p:nvPr>
        </p:nvSpPr>
        <p:spPr>
          <a:xfrm>
            <a:off x="342900" y="1780973"/>
            <a:ext cx="3044825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0"/>
          <p:cNvSpPr txBox="1">
            <a:spLocks noGrp="1"/>
          </p:cNvSpPr>
          <p:nvPr>
            <p:ph type="sldNum" idx="12"/>
          </p:nvPr>
        </p:nvSpPr>
        <p:spPr>
          <a:xfrm>
            <a:off x="10852829" y="0"/>
            <a:ext cx="967696" cy="2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" name="Google Shape;73;p30"/>
          <p:cNvSpPr>
            <a:spLocks noGrp="1"/>
          </p:cNvSpPr>
          <p:nvPr>
            <p:ph type="pic" idx="2"/>
          </p:nvPr>
        </p:nvSpPr>
        <p:spPr>
          <a:xfrm>
            <a:off x="3387725" y="1780973"/>
            <a:ext cx="7756525" cy="397033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F9D84DE-A214-2D4C-9959-83E536C34E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itolo + testo + immagine">
  <p:cSld name="4 Titolo + testo + immagin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1"/>
          <p:cNvSpPr txBox="1">
            <a:spLocks noGrp="1"/>
          </p:cNvSpPr>
          <p:nvPr>
            <p:ph type="title"/>
          </p:nvPr>
        </p:nvSpPr>
        <p:spPr>
          <a:xfrm>
            <a:off x="323850" y="561265"/>
            <a:ext cx="8372475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10852829" y="0"/>
            <a:ext cx="967696" cy="2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0" name="Google Shape;80;p31"/>
          <p:cNvSpPr>
            <a:spLocks noGrp="1"/>
          </p:cNvSpPr>
          <p:nvPr>
            <p:ph type="pic" idx="2"/>
          </p:nvPr>
        </p:nvSpPr>
        <p:spPr>
          <a:xfrm>
            <a:off x="323849" y="1779851"/>
            <a:ext cx="9372601" cy="397033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CF73D7-1A17-454A-94FE-5B7B768A4D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Titolo + testo + immagine">
  <p:cSld name="5 Titolo + testo + immagin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2"/>
          <p:cNvSpPr txBox="1">
            <a:spLocks noGrp="1"/>
          </p:cNvSpPr>
          <p:nvPr>
            <p:ph type="body" idx="1"/>
          </p:nvPr>
        </p:nvSpPr>
        <p:spPr>
          <a:xfrm>
            <a:off x="333375" y="1828799"/>
            <a:ext cx="7104063" cy="414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2"/>
          <p:cNvSpPr>
            <a:spLocks noGrp="1"/>
          </p:cNvSpPr>
          <p:nvPr>
            <p:ph type="pic" idx="2"/>
          </p:nvPr>
        </p:nvSpPr>
        <p:spPr>
          <a:xfrm>
            <a:off x="7437438" y="1828800"/>
            <a:ext cx="3697287" cy="414019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B60CA9-AF9F-8247-86E5-DC68E57E8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Titolo + testo + immagine">
  <p:cSld name="6 Titolo + testo + immagin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42900" y="1724025"/>
            <a:ext cx="5076825" cy="405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3"/>
          <p:cNvSpPr>
            <a:spLocks noGrp="1"/>
          </p:cNvSpPr>
          <p:nvPr>
            <p:ph type="pic" idx="2"/>
          </p:nvPr>
        </p:nvSpPr>
        <p:spPr>
          <a:xfrm>
            <a:off x="5419725" y="1724025"/>
            <a:ext cx="5724525" cy="405447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9391C9F-B424-B44D-ABD4-7214A40632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itolo + testo + immagine">
  <p:cSld name="7 Titolo + testo + immagin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4"/>
          <p:cNvSpPr txBox="1">
            <a:spLocks noGrp="1"/>
          </p:cNvSpPr>
          <p:nvPr>
            <p:ph type="body" idx="1"/>
          </p:nvPr>
        </p:nvSpPr>
        <p:spPr>
          <a:xfrm>
            <a:off x="314325" y="1260476"/>
            <a:ext cx="3393844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4"/>
          <p:cNvSpPr>
            <a:spLocks noGrp="1"/>
          </p:cNvSpPr>
          <p:nvPr>
            <p:ph type="pic" idx="2"/>
          </p:nvPr>
        </p:nvSpPr>
        <p:spPr>
          <a:xfrm>
            <a:off x="3708170" y="1260478"/>
            <a:ext cx="5559656" cy="469899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0639504-F067-2F41-BF8C-C62D3F972C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Titolo + testo + immagini">
  <p:cSld name="8 Titolo + testo + immagini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5"/>
          <p:cNvSpPr txBox="1">
            <a:spLocks noGrp="1"/>
          </p:cNvSpPr>
          <p:nvPr>
            <p:ph type="body" idx="1"/>
          </p:nvPr>
        </p:nvSpPr>
        <p:spPr>
          <a:xfrm>
            <a:off x="371477" y="5138529"/>
            <a:ext cx="3692524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3" name="Google Shape;10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5"/>
          <p:cNvSpPr>
            <a:spLocks noGrp="1"/>
          </p:cNvSpPr>
          <p:nvPr>
            <p:ph type="pic" idx="2"/>
          </p:nvPr>
        </p:nvSpPr>
        <p:spPr>
          <a:xfrm>
            <a:off x="4247357" y="1571624"/>
            <a:ext cx="3697287" cy="33383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5" name="Google Shape;105;p35"/>
          <p:cNvSpPr>
            <a:spLocks noGrp="1"/>
          </p:cNvSpPr>
          <p:nvPr>
            <p:ph type="pic" idx="3"/>
          </p:nvPr>
        </p:nvSpPr>
        <p:spPr>
          <a:xfrm>
            <a:off x="371476" y="1571622"/>
            <a:ext cx="3697287" cy="333830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6" name="Google Shape;106;p35"/>
          <p:cNvSpPr txBox="1">
            <a:spLocks noGrp="1"/>
          </p:cNvSpPr>
          <p:nvPr>
            <p:ph type="body" idx="4"/>
          </p:nvPr>
        </p:nvSpPr>
        <p:spPr>
          <a:xfrm>
            <a:off x="4247357" y="5138529"/>
            <a:ext cx="3692524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>
            <a:spLocks noGrp="1"/>
          </p:cNvSpPr>
          <p:nvPr>
            <p:ph type="pic" idx="5"/>
          </p:nvPr>
        </p:nvSpPr>
        <p:spPr>
          <a:xfrm>
            <a:off x="8123238" y="1571624"/>
            <a:ext cx="3697287" cy="333830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8" name="Google Shape;108;p35"/>
          <p:cNvSpPr txBox="1">
            <a:spLocks noGrp="1"/>
          </p:cNvSpPr>
          <p:nvPr>
            <p:ph type="body" idx="6"/>
          </p:nvPr>
        </p:nvSpPr>
        <p:spPr>
          <a:xfrm>
            <a:off x="8118475" y="5138529"/>
            <a:ext cx="3692524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666337-0DD1-BA48-81C6-3CF5F74AB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Titolo + testo + immagini">
  <p:cSld name="9 Titolo + testo + immagini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6"/>
          <p:cNvSpPr txBox="1">
            <a:spLocks noGrp="1"/>
          </p:cNvSpPr>
          <p:nvPr>
            <p:ph type="body" idx="1"/>
          </p:nvPr>
        </p:nvSpPr>
        <p:spPr>
          <a:xfrm>
            <a:off x="371476" y="5138529"/>
            <a:ext cx="5577473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" name="Google Shape;11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6"/>
          <p:cNvSpPr>
            <a:spLocks noGrp="1"/>
          </p:cNvSpPr>
          <p:nvPr>
            <p:ph type="pic" idx="2"/>
          </p:nvPr>
        </p:nvSpPr>
        <p:spPr>
          <a:xfrm>
            <a:off x="371477" y="1600198"/>
            <a:ext cx="5577474" cy="330973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5" name="Google Shape;115;p36"/>
          <p:cNvSpPr>
            <a:spLocks noGrp="1"/>
          </p:cNvSpPr>
          <p:nvPr>
            <p:ph type="pic" idx="3"/>
          </p:nvPr>
        </p:nvSpPr>
        <p:spPr>
          <a:xfrm>
            <a:off x="6238164" y="1600200"/>
            <a:ext cx="5572835" cy="330973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6" name="Google Shape;116;p36"/>
          <p:cNvSpPr txBox="1">
            <a:spLocks noGrp="1"/>
          </p:cNvSpPr>
          <p:nvPr>
            <p:ph type="body" idx="4"/>
          </p:nvPr>
        </p:nvSpPr>
        <p:spPr>
          <a:xfrm>
            <a:off x="6281739" y="5138529"/>
            <a:ext cx="5529260" cy="63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533547B-3D85-1E40-A63E-3B2F15D494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Titolo + testo + immagini">
  <p:cSld name="10 Titolo + testo + immagini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7"/>
          <p:cNvSpPr txBox="1">
            <a:spLocks noGrp="1"/>
          </p:cNvSpPr>
          <p:nvPr>
            <p:ph type="body" idx="1"/>
          </p:nvPr>
        </p:nvSpPr>
        <p:spPr>
          <a:xfrm>
            <a:off x="371477" y="5638324"/>
            <a:ext cx="11449048" cy="23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7"/>
          <p:cNvSpPr>
            <a:spLocks noGrp="1"/>
          </p:cNvSpPr>
          <p:nvPr>
            <p:ph type="pic" idx="2"/>
          </p:nvPr>
        </p:nvSpPr>
        <p:spPr>
          <a:xfrm>
            <a:off x="371476" y="1628774"/>
            <a:ext cx="11449049" cy="384397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BD595C-34D9-6B41-B83D-418477FBE9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titolo">
  <p:cSld name="1_COVER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7B70A0-4447-7245-972A-BFFC75C05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75" y="704969"/>
            <a:ext cx="3044825" cy="1103194"/>
          </a:xfrm>
          <a:prstGeom prst="rect">
            <a:avLst/>
          </a:prstGeom>
        </p:spPr>
      </p:pic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2035175" y="1808163"/>
            <a:ext cx="8129589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7200"/>
              <a:buFont typeface="Century Gothic"/>
              <a:buNone/>
              <a:defRPr sz="7200">
                <a:solidFill>
                  <a:srgbClr val="49494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sezione su bianco">
  <p:cSld name="Titolo sezione su bianc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8B23B06-FD80-6D49-AECE-3375FE5AC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1019175" y="260351"/>
            <a:ext cx="9145589" cy="565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7200"/>
              <a:buFont typeface="Century Gothic"/>
              <a:buNone/>
              <a:defRPr sz="7200">
                <a:solidFill>
                  <a:srgbClr val="49494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ce">
  <p:cSld name="Indic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CA3EDFA-78CD-D840-A13F-3CBCF1EE2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342899" y="553984"/>
            <a:ext cx="8772525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342900" y="1625601"/>
            <a:ext cx="8772524" cy="420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lvl1pPr marL="457200" lvl="0" indent="-381000" algn="just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DE282A"/>
              </a:buClr>
              <a:buSzPts val="2400"/>
              <a:buFont typeface="Century Gothic"/>
              <a:buAutoNum type="arabicPeriod"/>
              <a:defRPr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E282A"/>
              </a:buClr>
              <a:buSzPts val="1800"/>
              <a:buFont typeface="Century Gothic"/>
              <a:buNone/>
              <a:defRPr sz="1800" i="1"/>
            </a:lvl2pPr>
            <a:lvl3pPr marL="1371600" lvl="2" indent="-36830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DE282A"/>
              </a:buClr>
              <a:buSzPts val="2200"/>
              <a:buFont typeface="Century Gothic"/>
              <a:buAutoNum type="arabicPeriod"/>
              <a:defRPr sz="2200"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 i="1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DE2829"/>
              </a:buClr>
              <a:buSzPts val="1800"/>
              <a:buFont typeface="Century Gothic"/>
              <a:buAutoNum type="arabicPeriod"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 i="1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+ testo">
  <p:cSld name="Titolo + test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333375" y="563509"/>
            <a:ext cx="88582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333375" y="1785938"/>
            <a:ext cx="8858250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14719BB-957F-6E4B-9A21-A179FD5778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+ elenco puntato">
  <p:cSld name="Titolo + elenco punta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342900" y="553984"/>
            <a:ext cx="8629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342900" y="1733188"/>
            <a:ext cx="8629650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45700" anchor="t" anchorCtr="0">
            <a:no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/>
            </a:lvl1pPr>
            <a:lvl2pPr marL="914400" lvl="1" indent="-3683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/>
            </a:lvl3pPr>
            <a:lvl4pPr marL="1828800" lvl="3" indent="-228600" algn="just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DC6762-DFD7-7A40-90D1-F388809AF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pazio vuoto">
  <p:cSld name="Titolo e spazio vuot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14022F-BC4B-514D-A0D2-0F6F060E12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sezione colore">
  <p:cSld name="Titolo sezione colore">
    <p:bg>
      <p:bgPr>
        <a:solidFill>
          <a:schemeClr val="accen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1019175" y="260351"/>
            <a:ext cx="9145589" cy="565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7200"/>
              <a:buFont typeface="Century Gothic"/>
              <a:buNone/>
              <a:defRPr sz="7200">
                <a:solidFill>
                  <a:srgbClr val="FEFEF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218"/>
            <a:ext cx="12192000" cy="26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694D7F-4895-8342-9623-67BE4F88E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Titolo + testo + immagine">
  <p:cSld name="1 Titolo + testo + immagin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342900" y="563509"/>
            <a:ext cx="8391525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body" idx="1"/>
          </p:nvPr>
        </p:nvSpPr>
        <p:spPr>
          <a:xfrm>
            <a:off x="342900" y="1780974"/>
            <a:ext cx="7104063" cy="397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68000" bIns="45700" anchor="t" anchorCtr="0">
            <a:noAutofit/>
          </a:bodyPr>
          <a:lstStyle>
            <a:lvl1pPr marL="457200" lvl="0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/>
            </a:lvl2pPr>
            <a:lvl3pPr marL="1371600" lvl="2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3pPr>
            <a:lvl4pPr marL="1828800" lvl="3" indent="-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9"/>
            <a:ext cx="12192000" cy="2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8"/>
          <p:cNvSpPr>
            <a:spLocks noGrp="1"/>
          </p:cNvSpPr>
          <p:nvPr>
            <p:ph type="pic" idx="2"/>
          </p:nvPr>
        </p:nvSpPr>
        <p:spPr>
          <a:xfrm>
            <a:off x="7446963" y="1780974"/>
            <a:ext cx="3697287" cy="39703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596E4A3-C184-C648-A8BF-AA089CAB1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5374" y="6174856"/>
            <a:ext cx="1445151" cy="52360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pos="7446">
          <p15:clr>
            <a:srgbClr val="F26B43"/>
          </p15:clr>
        </p15:guide>
        <p15:guide id="5" pos="2560">
          <p15:clr>
            <a:srgbClr val="F26B43"/>
          </p15:clr>
        </p15:guide>
        <p15:guide id="6" pos="1282">
          <p15:clr>
            <a:srgbClr val="F26B43"/>
          </p15:clr>
        </p15:guide>
        <p15:guide id="7" pos="5117">
          <p15:clr>
            <a:srgbClr val="F26B43"/>
          </p15:clr>
        </p15:guide>
        <p15:guide id="8" pos="6403">
          <p15:clr>
            <a:srgbClr val="F26B43"/>
          </p15:clr>
        </p15:guide>
        <p15:guide id="9" orient="horz" pos="3640">
          <p15:clr>
            <a:srgbClr val="F26B43"/>
          </p15:clr>
        </p15:guide>
        <p15:guide id="10" pos="642">
          <p15:clr>
            <a:srgbClr val="F26B43"/>
          </p15:clr>
        </p15:guide>
        <p15:guide id="11" orient="horz" pos="691">
          <p15:clr>
            <a:srgbClr val="F26B43"/>
          </p15:clr>
        </p15:guide>
        <p15:guide id="12" orient="horz" pos="436">
          <p15:clr>
            <a:srgbClr val="F26B43"/>
          </p15:clr>
        </p15:guide>
        <p15:guide id="13" orient="horz" pos="314">
          <p15:clr>
            <a:srgbClr val="F26B43"/>
          </p15:clr>
        </p15:guide>
        <p15:guide id="14" orient="horz" pos="4092">
          <p15:clr>
            <a:srgbClr val="F26B43"/>
          </p15:clr>
        </p15:guide>
        <p15:guide id="15" orient="horz" pos="4218">
          <p15:clr>
            <a:srgbClr val="F26B43"/>
          </p15:clr>
        </p15:guide>
        <p15:guide id="16" orient="horz" pos="1139">
          <p15:clr>
            <a:srgbClr val="F26B43"/>
          </p15:clr>
        </p15:guide>
        <p15:guide id="17" pos="2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>
            <a:spLocks noGrp="1"/>
          </p:cNvSpPr>
          <p:nvPr>
            <p:ph type="title"/>
          </p:nvPr>
        </p:nvSpPr>
        <p:spPr>
          <a:xfrm>
            <a:off x="475050" y="630475"/>
            <a:ext cx="16362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2600">
                <a:solidFill>
                  <a:schemeClr val="accent2"/>
                </a:solidFill>
              </a:rPr>
              <a:t>Volume A </a:t>
            </a:r>
            <a:endParaRPr sz="2000">
              <a:solidFill>
                <a:schemeClr val="accent2"/>
              </a:solidFill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9251099" y="2151298"/>
            <a:ext cx="26091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L’autore è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Andrea Pacini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prematuramente mancato quest’anno.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 vogliamo ricordare con stima perché è stato un insegnante eccezionale nella scuola di Montechiaro vicino a Lucca.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3698700" y="496975"/>
            <a:ext cx="3000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1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TECNICHE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EA64662-FA94-DEEA-1914-14BF9405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49" y="1138675"/>
            <a:ext cx="8654623" cy="5364000"/>
          </a:xfrm>
          <a:prstGeom prst="rect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>
            <a:spLocks noGrp="1"/>
          </p:cNvSpPr>
          <p:nvPr>
            <p:ph type="title"/>
          </p:nvPr>
        </p:nvSpPr>
        <p:spPr>
          <a:xfrm>
            <a:off x="3054725" y="599347"/>
            <a:ext cx="81216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8D"/>
              </a:buClr>
              <a:buSzPts val="3600"/>
              <a:buFont typeface="Century Gothic"/>
              <a:buNone/>
            </a:pPr>
            <a:r>
              <a:rPr lang="it-IT" sz="3300">
                <a:solidFill>
                  <a:srgbClr val="002F8D"/>
                </a:solidFill>
              </a:rPr>
              <a:t>IL VOLUME COMPATTO</a:t>
            </a:r>
            <a:endParaRPr sz="3300"/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640225" y="1472625"/>
            <a:ext cx="3882703" cy="4811725"/>
          </a:xfrm>
          <a:prstGeom prst="rect">
            <a:avLst/>
          </a:prstGeom>
          <a:noFill/>
          <a:ln w="38100" cap="flat" cmpd="sng">
            <a:solidFill>
              <a:srgbClr val="002F8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11"/>
          <p:cNvSpPr txBox="1"/>
          <p:nvPr/>
        </p:nvSpPr>
        <p:spPr>
          <a:xfrm>
            <a:off x="4890202" y="2870775"/>
            <a:ext cx="3092700" cy="198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700" b="1" i="0" u="none" strike="noStrike" cap="none" dirty="0">
                <a:solidFill>
                  <a:srgbClr val="E0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Basi della grammatica visiva </a:t>
            </a:r>
            <a:endParaRPr sz="1300" b="0" i="0" u="none" strike="noStrike" cap="none" dirty="0">
              <a:solidFill>
                <a:srgbClr val="E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700" b="0" i="0" u="none" strike="noStrike" cap="none" dirty="0">
                <a:solidFill>
                  <a:srgbClr val="E0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Indispensabili per la tecnica e per la lettura delle opere</a:t>
            </a:r>
            <a:endParaRPr sz="1300" b="0" i="0" u="none" strike="noStrike" cap="none" dirty="0">
              <a:solidFill>
                <a:srgbClr val="E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8783700" y="2785588"/>
            <a:ext cx="31935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3D85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Storia dell’arte dalla Preistoria a oggi</a:t>
            </a:r>
            <a:endParaRPr sz="1600" b="1" i="0" u="none" strike="noStrike" cap="none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3D85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Rinunciando a qualche approfondimento, </a:t>
            </a:r>
            <a:endParaRPr sz="1600" b="0" i="0" u="none" strike="noStrike" cap="none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3D85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 senza perdere le specificità </a:t>
            </a:r>
            <a:endParaRPr sz="1600" b="0" i="0" u="none" strike="noStrike" cap="none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3D85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della proposta</a:t>
            </a:r>
            <a:endParaRPr sz="1600" b="0" i="0" u="none" strike="noStrike" cap="none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3D85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0" i="0" u="none" strike="noStrike" cap="none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7982900" y="3204150"/>
            <a:ext cx="280500" cy="306300"/>
          </a:xfrm>
          <a:prstGeom prst="mathPlus">
            <a:avLst>
              <a:gd name="adj1" fmla="val 2352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7369475" y="1997900"/>
            <a:ext cx="1624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648 pagine</a:t>
            </a:r>
            <a:endParaRPr sz="17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7115" y="1921924"/>
            <a:ext cx="2737292" cy="339222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2" name="Google Shape;222;p12"/>
          <p:cNvSpPr txBox="1"/>
          <p:nvPr/>
        </p:nvSpPr>
        <p:spPr>
          <a:xfrm>
            <a:off x="6429725" y="4856487"/>
            <a:ext cx="3923700" cy="175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L’ORIENTAMENTO</a:t>
            </a:r>
            <a:endParaRPr sz="1800" b="1" i="0" u="none" strike="noStrike" cap="non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  Il </a:t>
            </a:r>
            <a:r>
              <a:rPr lang="it-IT" sz="1800" b="1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percorso di studi</a:t>
            </a:r>
            <a:r>
              <a:rPr lang="it-IT" sz="1800" b="0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</a:t>
            </a:r>
            <a:r>
              <a:rPr lang="it-IT" sz="1800" b="1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professioni</a:t>
            </a:r>
            <a:r>
              <a:rPr lang="it-IT" sz="1800" b="0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i </a:t>
            </a:r>
            <a:r>
              <a:rPr lang="it-IT" sz="1800" b="1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mestieri</a:t>
            </a:r>
            <a:r>
              <a:rPr lang="it-IT" sz="1800" b="0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dell’arte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le STEAM 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2"/>
          <p:cNvSpPr txBox="1"/>
          <p:nvPr/>
        </p:nvSpPr>
        <p:spPr>
          <a:xfrm>
            <a:off x="1186700" y="4482800"/>
            <a:ext cx="4019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L’ARTE AL FEMMINILE</a:t>
            </a:r>
            <a:endParaRPr sz="1800" b="1" i="0" u="none" strike="noStrike" cap="none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La </a:t>
            </a:r>
            <a:r>
              <a:rPr lang="it-IT" sz="18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rappresentazione della donna</a:t>
            </a:r>
            <a:r>
              <a:rPr lang="it-IT" sz="18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nella storia dell’arte</a:t>
            </a: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Le </a:t>
            </a:r>
            <a:r>
              <a:rPr lang="it-IT" sz="18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artiste </a:t>
            </a:r>
            <a:r>
              <a:rPr lang="it-IT" sz="18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ieri e di oggi</a:t>
            </a:r>
            <a:endParaRPr sz="1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12"/>
          <p:cNvSpPr txBox="1"/>
          <p:nvPr/>
        </p:nvSpPr>
        <p:spPr>
          <a:xfrm>
            <a:off x="877025" y="1921924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COSTRUZIONE DELLE COMPETENZE</a:t>
            </a:r>
            <a:endParaRPr sz="1800" b="1" i="0" u="none" strike="noStrike" cap="none" dirty="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lang="it-IT" sz="1800" b="1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Confrontare opere </a:t>
            </a:r>
            <a:r>
              <a:rPr lang="it-IT" sz="1800" b="0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epoche diverse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Riconoscere i </a:t>
            </a:r>
            <a:r>
              <a:rPr lang="it-IT" sz="1800" b="1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generi e i temi dell’arte</a:t>
            </a:r>
            <a:endParaRPr sz="1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12"/>
          <p:cNvSpPr txBox="1"/>
          <p:nvPr/>
        </p:nvSpPr>
        <p:spPr>
          <a:xfrm>
            <a:off x="7995883" y="1900748"/>
            <a:ext cx="30000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r>
              <a:rPr lang="it-IT" sz="1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L’EDUCAZIONE CIVICA</a:t>
            </a:r>
            <a:endParaRPr sz="18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La </a:t>
            </a:r>
            <a:r>
              <a:rPr lang="it-IT" sz="1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tutela del patrimonio</a:t>
            </a: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artistico</a:t>
            </a:r>
            <a:endParaRPr sz="1800" b="0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lang="it-IT" sz="1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Archeologia</a:t>
            </a: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1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restauro</a:t>
            </a: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1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fruizione</a:t>
            </a:r>
            <a:endParaRPr sz="18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I </a:t>
            </a:r>
            <a:r>
              <a:rPr lang="it-IT" sz="1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diritti </a:t>
            </a: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it-IT" sz="1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doveri </a:t>
            </a:r>
            <a:r>
              <a:rPr lang="it-IT" sz="1800" b="0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ciascuno di noi </a:t>
            </a:r>
            <a:endParaRPr sz="1800" b="0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27" name="Google Shape;227;p12"/>
          <p:cNvCxnSpPr/>
          <p:nvPr/>
        </p:nvCxnSpPr>
        <p:spPr>
          <a:xfrm>
            <a:off x="1963325" y="2699075"/>
            <a:ext cx="82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" name="Google Shape;228;p12"/>
          <p:cNvCxnSpPr/>
          <p:nvPr/>
        </p:nvCxnSpPr>
        <p:spPr>
          <a:xfrm>
            <a:off x="1838575" y="4917125"/>
            <a:ext cx="82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12"/>
          <p:cNvCxnSpPr/>
          <p:nvPr/>
        </p:nvCxnSpPr>
        <p:spPr>
          <a:xfrm rot="10800000">
            <a:off x="8541507" y="2389325"/>
            <a:ext cx="82578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0" name="Google Shape;230;p12"/>
          <p:cNvCxnSpPr/>
          <p:nvPr/>
        </p:nvCxnSpPr>
        <p:spPr>
          <a:xfrm>
            <a:off x="6366775" y="5221550"/>
            <a:ext cx="82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itolo 6">
            <a:extLst>
              <a:ext uri="{FF2B5EF4-FFF2-40B4-BE49-F238E27FC236}">
                <a16:creationId xmlns:a16="http://schemas.microsoft.com/office/drawing/2014/main" id="{CE6667CC-E1F7-411D-DBF0-E6F77516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65097"/>
            <a:ext cx="8048065" cy="1090804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IL LABORATORIO DELL’ARTE</a:t>
            </a:r>
            <a:br>
              <a:rPr lang="it-IT" dirty="0"/>
            </a:br>
            <a:r>
              <a:rPr lang="it-IT" dirty="0">
                <a:solidFill>
                  <a:srgbClr val="002060"/>
                </a:solidFill>
              </a:rPr>
              <a:t>(Quaderno delle competenze)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 txBox="1">
            <a:spLocks noGrp="1"/>
          </p:cNvSpPr>
          <p:nvPr>
            <p:ph type="title"/>
          </p:nvPr>
        </p:nvSpPr>
        <p:spPr>
          <a:xfrm>
            <a:off x="2227300" y="564240"/>
            <a:ext cx="81216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>
                <a:solidFill>
                  <a:srgbClr val="92D050"/>
                </a:solidFill>
              </a:rPr>
              <a:t>IL DIZIONARIO ILLUSTRATO </a:t>
            </a:r>
            <a:endParaRPr/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9375" y="1740550"/>
            <a:ext cx="5634700" cy="4571749"/>
          </a:xfrm>
          <a:prstGeom prst="rect">
            <a:avLst/>
          </a:prstGeom>
          <a:noFill/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</p:pic>
      <p:pic>
        <p:nvPicPr>
          <p:cNvPr id="238" name="Google Shape;238;p13" descr="Immagine che contiene testo, segn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398" y="1653791"/>
            <a:ext cx="2859551" cy="4708147"/>
          </a:xfrm>
          <a:prstGeom prst="rect">
            <a:avLst/>
          </a:prstGeom>
          <a:noFill/>
          <a:ln>
            <a:noFill/>
          </a:ln>
          <a:effectLst>
            <a:outerShdw blurRad="257175" dist="19050" dir="5400000" algn="bl" rotWithShape="0">
              <a:srgbClr val="000000">
                <a:alpha val="49019"/>
              </a:srgbClr>
            </a:outerShdw>
          </a:effectLst>
        </p:spPr>
      </p:pic>
      <p:sp>
        <p:nvSpPr>
          <p:cNvPr id="239" name="Google Shape;239;p13"/>
          <p:cNvSpPr txBox="1"/>
          <p:nvPr/>
        </p:nvSpPr>
        <p:spPr>
          <a:xfrm>
            <a:off x="9756814" y="2835817"/>
            <a:ext cx="2303700" cy="1169511"/>
          </a:xfrm>
          <a:prstGeom prst="rect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72 pagine dettagliate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Illustrate per avere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sempre a portata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mano</a:t>
            </a:r>
            <a:r>
              <a:rPr lang="it-IT" dirty="0">
                <a:ea typeface="Century Gothic"/>
              </a:rPr>
              <a:t> 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tutte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spiegazioni tecniche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>
                <a:solidFill>
                  <a:srgbClr val="733C69"/>
                </a:solidFill>
              </a:rPr>
              <a:t>IL DIGITALE • I VIDEO</a:t>
            </a:r>
            <a:endParaRPr>
              <a:solidFill>
                <a:srgbClr val="733C69"/>
              </a:solidFill>
            </a:endParaRPr>
          </a:p>
        </p:txBody>
      </p:sp>
      <p:sp>
        <p:nvSpPr>
          <p:cNvPr id="245" name="Google Shape;245;p14"/>
          <p:cNvSpPr txBox="1"/>
          <p:nvPr/>
        </p:nvSpPr>
        <p:spPr>
          <a:xfrm>
            <a:off x="1455697" y="1415149"/>
            <a:ext cx="199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733C69"/>
                </a:solidFill>
                <a:latin typeface="Arial"/>
                <a:ea typeface="Arial"/>
                <a:cs typeface="Arial"/>
                <a:sym typeface="Arial"/>
              </a:rPr>
              <a:t>Le basi dell’arte</a:t>
            </a:r>
            <a:r>
              <a:rPr lang="it-IT" sz="1800" b="0" i="0" u="none" strike="noStrike" cap="none">
                <a:solidFill>
                  <a:srgbClr val="733C6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rgbClr val="733C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14"/>
          <p:cNvSpPr txBox="1"/>
          <p:nvPr/>
        </p:nvSpPr>
        <p:spPr>
          <a:xfrm>
            <a:off x="6131275" y="1438875"/>
            <a:ext cx="212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733C69"/>
                </a:solidFill>
                <a:latin typeface="Arial"/>
                <a:ea typeface="Arial"/>
                <a:cs typeface="Arial"/>
                <a:sym typeface="Arial"/>
              </a:rPr>
              <a:t>Le storie dell’arte</a:t>
            </a:r>
            <a:r>
              <a:rPr lang="it-IT" sz="1800" b="0" i="0" u="none" strike="noStrike" cap="none">
                <a:solidFill>
                  <a:srgbClr val="733C6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rgbClr val="733C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3767521" y="4266911"/>
            <a:ext cx="255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733C69"/>
                </a:solidFill>
                <a:latin typeface="Arial"/>
                <a:ea typeface="Arial"/>
                <a:cs typeface="Arial"/>
                <a:sym typeface="Arial"/>
              </a:rPr>
              <a:t>Le domande dell’arte</a:t>
            </a:r>
            <a:r>
              <a:rPr lang="it-IT" sz="1800" b="0" i="0" u="none" strike="noStrike" cap="none">
                <a:solidFill>
                  <a:srgbClr val="733C6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rgbClr val="733C6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10164771" y="2014575"/>
            <a:ext cx="199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5175" y="4698301"/>
            <a:ext cx="3137673" cy="1761776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Google Shape;250;p14"/>
          <p:cNvSpPr txBox="1"/>
          <p:nvPr/>
        </p:nvSpPr>
        <p:spPr>
          <a:xfrm>
            <a:off x="9326619" y="3429000"/>
            <a:ext cx="2138700" cy="7389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733C69"/>
                </a:solidFill>
                <a:latin typeface="Arial"/>
                <a:ea typeface="Arial"/>
                <a:cs typeface="Arial"/>
                <a:sym typeface="Arial"/>
              </a:rPr>
              <a:t>3 TIPOLOGIE DI VIDEO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733C69"/>
                </a:solidFill>
                <a:latin typeface="Arial"/>
                <a:ea typeface="Arial"/>
                <a:cs typeface="Arial"/>
                <a:sym typeface="Arial"/>
              </a:rPr>
              <a:t>PER RISPONDERE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733C69"/>
                </a:solidFill>
                <a:latin typeface="Arial"/>
                <a:ea typeface="Arial"/>
                <a:cs typeface="Arial"/>
                <a:sym typeface="Arial"/>
              </a:rPr>
              <a:t>A ESIGENZE DIVERSE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2850" y="4838375"/>
            <a:ext cx="3342677" cy="18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025" y="1808174"/>
            <a:ext cx="3871397" cy="217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750" y="1887075"/>
            <a:ext cx="3915612" cy="217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>
            <a:spLocks noGrp="1"/>
          </p:cNvSpPr>
          <p:nvPr>
            <p:ph type="title"/>
          </p:nvPr>
        </p:nvSpPr>
        <p:spPr>
          <a:xfrm>
            <a:off x="261257" y="565097"/>
            <a:ext cx="8203293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>
                <a:solidFill>
                  <a:schemeClr val="accent3"/>
                </a:solidFill>
              </a:rPr>
              <a:t>IL DIGITALE – ALTRE RISORSE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1104787" y="1438875"/>
            <a:ext cx="197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Visite guidate </a:t>
            </a: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972470" y="4817138"/>
            <a:ext cx="223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Opere e territorio</a:t>
            </a: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4809153" y="2462655"/>
            <a:ext cx="1971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Esercizi interattivi legati alle Letture di opere</a:t>
            </a: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7710" y="4527832"/>
            <a:ext cx="3221949" cy="23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050" y="1873550"/>
            <a:ext cx="3730874" cy="42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223" y="1973785"/>
            <a:ext cx="3531027" cy="2388437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"/>
          <p:cNvSpPr txBox="1">
            <a:spLocks noGrp="1"/>
          </p:cNvSpPr>
          <p:nvPr>
            <p:ph type="title"/>
          </p:nvPr>
        </p:nvSpPr>
        <p:spPr>
          <a:xfrm>
            <a:off x="342900" y="565097"/>
            <a:ext cx="8121650" cy="63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>
                <a:solidFill>
                  <a:srgbClr val="C691BC"/>
                </a:solidFill>
              </a:rPr>
              <a:t>AUDIOGUIDA</a:t>
            </a:r>
            <a:endParaRPr>
              <a:solidFill>
                <a:srgbClr val="C691BC"/>
              </a:solidFill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9185152" y="4150649"/>
            <a:ext cx="29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25" y="1242402"/>
            <a:ext cx="9266724" cy="508902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6"/>
          <p:cNvSpPr txBox="1"/>
          <p:nvPr/>
        </p:nvSpPr>
        <p:spPr>
          <a:xfrm>
            <a:off x="9483352" y="2707351"/>
            <a:ext cx="2233200" cy="831000"/>
          </a:xfrm>
          <a:prstGeom prst="rect">
            <a:avLst/>
          </a:prstGeom>
          <a:noFill/>
          <a:ln w="9525" cap="flat" cmpd="sng">
            <a:solidFill>
              <a:srgbClr val="C691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691BC"/>
                </a:solidFill>
                <a:latin typeface="Arial"/>
                <a:ea typeface="Arial"/>
                <a:cs typeface="Arial"/>
                <a:sym typeface="Arial"/>
              </a:rPr>
              <a:t>IL LIBRO </a:t>
            </a:r>
            <a:endParaRPr sz="1400" b="1" i="0" u="none" strike="noStrike" cap="none">
              <a:solidFill>
                <a:srgbClr val="C691B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691BC"/>
                </a:solidFill>
                <a:latin typeface="Arial"/>
                <a:ea typeface="Arial"/>
                <a:cs typeface="Arial"/>
                <a:sym typeface="Arial"/>
              </a:rPr>
              <a:t>DIVENTA UN MUSEO!</a:t>
            </a:r>
            <a:endParaRPr sz="1400" b="1" i="0" u="none" strike="noStrike" cap="none">
              <a:solidFill>
                <a:srgbClr val="C691B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"/>
          <p:cNvSpPr txBox="1">
            <a:spLocks noGrp="1"/>
          </p:cNvSpPr>
          <p:nvPr>
            <p:ph type="title"/>
          </p:nvPr>
        </p:nvSpPr>
        <p:spPr>
          <a:xfrm>
            <a:off x="1424600" y="707075"/>
            <a:ext cx="7915200" cy="574860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>
                <a:solidFill>
                  <a:schemeClr val="accent2"/>
                </a:solidFill>
              </a:rPr>
              <a:t>6 BUONI MOTIVI PER ADOTTARE</a:t>
            </a:r>
            <a:br>
              <a:rPr lang="it-IT">
                <a:solidFill>
                  <a:schemeClr val="accent2"/>
                </a:solidFill>
              </a:rPr>
            </a:br>
            <a:r>
              <a:rPr lang="it-IT">
                <a:solidFill>
                  <a:srgbClr val="92D050"/>
                </a:solidFill>
              </a:rPr>
              <a:t>Il sogno di Artemisia</a:t>
            </a:r>
            <a:br>
              <a:rPr lang="it-IT">
                <a:solidFill>
                  <a:srgbClr val="92D050"/>
                </a:solidFill>
              </a:rPr>
            </a:br>
            <a:endParaRPr>
              <a:solidFill>
                <a:srgbClr val="92D050"/>
              </a:solidFill>
            </a:endParaRPr>
          </a:p>
        </p:txBody>
      </p:sp>
      <p:sp>
        <p:nvSpPr>
          <p:cNvPr id="278" name="Google Shape;278;p17"/>
          <p:cNvSpPr txBox="1"/>
          <p:nvPr/>
        </p:nvSpPr>
        <p:spPr>
          <a:xfrm>
            <a:off x="2305675" y="2389650"/>
            <a:ext cx="6239100" cy="3300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La contestualizzazione</a:t>
            </a:r>
            <a:endParaRPr sz="2400" b="1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La narrazione dell’arte</a:t>
            </a:r>
            <a:endParaRPr sz="2400" b="0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L’analisi delle opere con i codici visivi</a:t>
            </a:r>
            <a:endParaRPr sz="24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Le illustrazioni e le ricostruzioni</a:t>
            </a:r>
            <a:endParaRPr sz="2400" b="0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L’attenzione per il mondo femminile</a:t>
            </a:r>
            <a:endParaRPr sz="2400" b="0" i="0" u="none" strike="noStrike" cap="non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La ricchezza del corredo digitale</a:t>
            </a:r>
            <a:endParaRPr sz="24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 txBox="1">
            <a:spLocks noGrp="1"/>
          </p:cNvSpPr>
          <p:nvPr>
            <p:ph type="title"/>
          </p:nvPr>
        </p:nvSpPr>
        <p:spPr>
          <a:xfrm>
            <a:off x="3267450" y="498472"/>
            <a:ext cx="81216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3300">
                <a:solidFill>
                  <a:schemeClr val="accent2"/>
                </a:solidFill>
              </a:rPr>
              <a:t>La configurazione</a:t>
            </a:r>
            <a:endParaRPr sz="3300"/>
          </a:p>
        </p:txBody>
      </p:sp>
      <p:pic>
        <p:nvPicPr>
          <p:cNvPr id="285" name="Google Shape;285;p18"/>
          <p:cNvPicPr preferRelativeResize="0"/>
          <p:nvPr/>
        </p:nvPicPr>
        <p:blipFill rotWithShape="1">
          <a:blip r:embed="rId3">
            <a:alphaModFix/>
          </a:blip>
          <a:srcRect l="9" r="7"/>
          <a:stretch/>
        </p:blipFill>
        <p:spPr>
          <a:xfrm>
            <a:off x="9075852" y="1899423"/>
            <a:ext cx="2683402" cy="332544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18"/>
          <p:cNvPicPr preferRelativeResize="0"/>
          <p:nvPr/>
        </p:nvPicPr>
        <p:blipFill rotWithShape="1">
          <a:blip r:embed="rId4">
            <a:alphaModFix/>
          </a:blip>
          <a:srcRect t="49" b="49"/>
          <a:stretch/>
        </p:blipFill>
        <p:spPr>
          <a:xfrm>
            <a:off x="213500" y="1137172"/>
            <a:ext cx="2567700" cy="317812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18"/>
          <p:cNvPicPr preferRelativeResize="0"/>
          <p:nvPr/>
        </p:nvPicPr>
        <p:blipFill rotWithShape="1">
          <a:blip r:embed="rId5">
            <a:alphaModFix/>
          </a:blip>
          <a:srcRect l="9" r="7"/>
          <a:stretch/>
        </p:blipFill>
        <p:spPr>
          <a:xfrm>
            <a:off x="3068200" y="1342319"/>
            <a:ext cx="2567700" cy="318206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Google Shape;288;p18"/>
          <p:cNvPicPr preferRelativeResize="0"/>
          <p:nvPr/>
        </p:nvPicPr>
        <p:blipFill rotWithShape="1">
          <a:blip r:embed="rId6">
            <a:alphaModFix/>
          </a:blip>
          <a:srcRect l="9" r="7"/>
          <a:stretch/>
        </p:blipFill>
        <p:spPr>
          <a:xfrm>
            <a:off x="5922900" y="1333733"/>
            <a:ext cx="2567700" cy="318204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9" name="Google Shape;289;p18"/>
          <p:cNvSpPr txBox="1"/>
          <p:nvPr/>
        </p:nvSpPr>
        <p:spPr>
          <a:xfrm>
            <a:off x="401250" y="4987975"/>
            <a:ext cx="87819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più:</a:t>
            </a:r>
            <a:endParaRPr sz="18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Laboratorio dell’arte120 pp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</a:t>
            </a:r>
            <a:r>
              <a:rPr lang="it-IT" sz="1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Lessico Illustrato 72 pp.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Volume semplificato 168 pp.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Guida per l’insegnante 480 pp.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/>
          <p:nvPr/>
        </p:nvSpPr>
        <p:spPr>
          <a:xfrm>
            <a:off x="836312" y="4486520"/>
            <a:ext cx="10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240 pp.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>
            <a:off x="3736099" y="4571537"/>
            <a:ext cx="10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432 pp.</a:t>
            </a:r>
            <a:endParaRPr sz="14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8"/>
          <p:cNvSpPr txBox="1"/>
          <p:nvPr/>
        </p:nvSpPr>
        <p:spPr>
          <a:xfrm>
            <a:off x="6635900" y="4618664"/>
            <a:ext cx="10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216 pp.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8"/>
          <p:cNvSpPr txBox="1"/>
          <p:nvPr/>
        </p:nvSpPr>
        <p:spPr>
          <a:xfrm>
            <a:off x="10054845" y="5337420"/>
            <a:ext cx="10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2F8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648 pp.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>
            <a:spLocks noGrp="1"/>
          </p:cNvSpPr>
          <p:nvPr>
            <p:ph type="title"/>
          </p:nvPr>
        </p:nvSpPr>
        <p:spPr>
          <a:xfrm>
            <a:off x="1914525" y="2479621"/>
            <a:ext cx="8121650" cy="22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-IT">
                <a:solidFill>
                  <a:schemeClr val="accent2"/>
                </a:solidFill>
              </a:rPr>
              <a:t>GRAZIE DEL VOSTRO TEMPO</a:t>
            </a:r>
            <a:br>
              <a:rPr lang="it-IT"/>
            </a:br>
            <a:r>
              <a:rPr lang="it-IT">
                <a:solidFill>
                  <a:schemeClr val="accent3"/>
                </a:solidFill>
              </a:rPr>
              <a:t>E DELLA VOSTRA ATTENZIONE</a:t>
            </a:r>
            <a:br>
              <a:rPr lang="it-IT"/>
            </a:br>
            <a:br>
              <a:rPr lang="it-IT"/>
            </a:br>
            <a:r>
              <a:rPr lang="it-IT">
                <a:solidFill>
                  <a:schemeClr val="accent5"/>
                </a:solidFill>
              </a:rPr>
              <a:t>IN BOCCA AL LUPO! </a:t>
            </a:r>
            <a:br>
              <a:rPr lang="it-IT"/>
            </a:br>
            <a:br>
              <a:rPr lang="it-IT"/>
            </a:b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1517850" y="2374363"/>
            <a:ext cx="9156300" cy="39702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entury Gothic"/>
              <a:buNone/>
            </a:pPr>
            <a:r>
              <a:rPr lang="it-IT" sz="6300" dirty="0">
                <a:solidFill>
                  <a:schemeClr val="accent2"/>
                </a:solidFill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Il sogno di Artemisia</a:t>
            </a:r>
            <a:br>
              <a:rPr lang="it-IT" dirty="0"/>
            </a:br>
            <a:r>
              <a:rPr lang="it-IT" sz="2600" dirty="0">
                <a:solidFill>
                  <a:srgbClr val="92D050"/>
                </a:solidFill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Arte e Immagine SS1G</a:t>
            </a:r>
            <a:br>
              <a:rPr lang="it-IT" sz="2600" dirty="0">
                <a:solidFill>
                  <a:srgbClr val="00B050"/>
                </a:solidFill>
              </a:rPr>
            </a:br>
            <a:r>
              <a:rPr lang="it-IT" sz="2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Il bello dell’arte raccontato attraverso parole e immagini</a:t>
            </a:r>
            <a:br>
              <a:rPr lang="it-IT" sz="2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Century Gothic"/>
              <a:buNone/>
            </a:pPr>
            <a:r>
              <a:rPr lang="it-IT" sz="23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Stefania Bessone</a:t>
            </a:r>
            <a:br>
              <a:rPr lang="it-IT" sz="23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3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/>
          <p:nvPr/>
        </p:nvSpPr>
        <p:spPr>
          <a:xfrm>
            <a:off x="635450" y="1100100"/>
            <a:ext cx="3737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progetto </a:t>
            </a:r>
            <a:endParaRPr sz="3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1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un titolo</a:t>
            </a:r>
            <a:endParaRPr sz="3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1256125" y="2904050"/>
            <a:ext cx="3471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Storytelling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Parità di genere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Orientamento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0" name="Google Shape;140;p3"/>
          <p:cNvCxnSpPr/>
          <p:nvPr/>
        </p:nvCxnSpPr>
        <p:spPr>
          <a:xfrm>
            <a:off x="1096950" y="2405000"/>
            <a:ext cx="2768100" cy="108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" name="Google Shape;141;p3"/>
          <p:cNvCxnSpPr/>
          <p:nvPr/>
        </p:nvCxnSpPr>
        <p:spPr>
          <a:xfrm>
            <a:off x="1096950" y="4965375"/>
            <a:ext cx="2768100" cy="108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 l="9" r="7"/>
          <a:stretch/>
        </p:blipFill>
        <p:spPr>
          <a:xfrm>
            <a:off x="4372850" y="801075"/>
            <a:ext cx="4541646" cy="5628298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658454" y="498484"/>
            <a:ext cx="86643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3300">
                <a:solidFill>
                  <a:schemeClr val="accent2"/>
                </a:solidFill>
              </a:rPr>
              <a:t>La contestualizzazione</a:t>
            </a:r>
            <a:endParaRPr sz="3300"/>
          </a:p>
        </p:txBody>
      </p:sp>
      <p:sp>
        <p:nvSpPr>
          <p:cNvPr id="150" name="Google Shape;150;p4"/>
          <p:cNvSpPr/>
          <p:nvPr/>
        </p:nvSpPr>
        <p:spPr>
          <a:xfrm>
            <a:off x="7872413" y="1806626"/>
            <a:ext cx="484632" cy="638700"/>
          </a:xfrm>
          <a:prstGeom prst="downArrow">
            <a:avLst>
              <a:gd name="adj1" fmla="val 61792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7129463" y="1385888"/>
            <a:ext cx="2392835" cy="307777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NESSO STORIA - ARTE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855585" y="5381108"/>
            <a:ext cx="484632" cy="97840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2389489" y="5885820"/>
            <a:ext cx="2400016" cy="307777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NOVITÀ DEL PERIODO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testo, esterni, città&#10;&#10;Descrizione generata automaticamente">
            <a:extLst>
              <a:ext uri="{FF2B5EF4-FFF2-40B4-BE49-F238E27FC236}">
                <a16:creationId xmlns:a16="http://schemas.microsoft.com/office/drawing/2014/main" id="{51A9AE95-AD59-C9E3-1683-B42E16E5C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3107"/>
            <a:ext cx="6914416" cy="424800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</p:pic>
      <p:pic>
        <p:nvPicPr>
          <p:cNvPr id="4" name="Google Shape;149;p4">
            <a:extLst>
              <a:ext uri="{FF2B5EF4-FFF2-40B4-BE49-F238E27FC236}">
                <a16:creationId xmlns:a16="http://schemas.microsoft.com/office/drawing/2014/main" id="{FB43FDF7-27C6-3EC9-8E1C-B1E7F6CCA4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0442" y="2445325"/>
            <a:ext cx="6960032" cy="4250751"/>
          </a:xfrm>
          <a:prstGeom prst="rect">
            <a:avLst/>
          </a:prstGeom>
          <a:solidFill>
            <a:schemeClr val="lt1"/>
          </a:solidFill>
          <a:ln w="31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chemeClr val="bg1">
                <a:alpha val="37000"/>
              </a:scheme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>
            <a:off x="598775" y="458284"/>
            <a:ext cx="88584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3300">
                <a:solidFill>
                  <a:schemeClr val="accent2"/>
                </a:solidFill>
              </a:rPr>
              <a:t>La narrazione</a:t>
            </a:r>
            <a:endParaRPr sz="3300"/>
          </a:p>
        </p:txBody>
      </p:sp>
      <p:pic>
        <p:nvPicPr>
          <p:cNvPr id="159" name="Google Shape;15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75" y="1306275"/>
            <a:ext cx="6223849" cy="3856499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25" y="2704050"/>
            <a:ext cx="6703874" cy="41539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5">
            <a:alphaModFix amt="98000"/>
          </a:blip>
          <a:srcRect l="6763" t="18482" r="15127" b="5553"/>
          <a:stretch/>
        </p:blipFill>
        <p:spPr>
          <a:xfrm>
            <a:off x="6978052" y="1455447"/>
            <a:ext cx="1002798" cy="638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2150" y="2452625"/>
            <a:ext cx="1478475" cy="14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 rot="9504468">
            <a:off x="8270262" y="1602369"/>
            <a:ext cx="427176" cy="878807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1257300" y="5543550"/>
            <a:ext cx="3457575" cy="52322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STORIA DELL’ARTE RACCONTATA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MODO AVVINCENTE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/>
          <p:nvPr/>
        </p:nvSpPr>
        <p:spPr>
          <a:xfrm rot="248520">
            <a:off x="9802465" y="3323890"/>
            <a:ext cx="1889836" cy="1961418"/>
          </a:xfrm>
          <a:prstGeom prst="foldedCorner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2A2A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1565450" y="498475"/>
            <a:ext cx="6244200" cy="6387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3300" dirty="0">
                <a:solidFill>
                  <a:srgbClr val="002060"/>
                </a:solidFill>
              </a:rPr>
              <a:t>Scheda</a:t>
            </a:r>
            <a:r>
              <a:rPr lang="it-IT" sz="3300" dirty="0"/>
              <a:t> </a:t>
            </a:r>
            <a:r>
              <a:rPr lang="it-IT" sz="3300" dirty="0">
                <a:solidFill>
                  <a:srgbClr val="00B050"/>
                </a:solidFill>
              </a:rPr>
              <a:t>| Leggi L’OPERA</a:t>
            </a:r>
            <a:endParaRPr sz="3300" dirty="0">
              <a:solidFill>
                <a:srgbClr val="00B050"/>
              </a:solidFill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9914450" y="3817700"/>
            <a:ext cx="1776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LETTURA DELLE OPERE</a:t>
            </a:r>
            <a:endParaRPr sz="1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ATTRAVERSO I 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CODICI VISIVI</a:t>
            </a:r>
            <a:endParaRPr sz="14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3" name="Google Shape;173;p6" descr="MapMarker, puntina da disegno, a sinistra, rosa Icona" title="MapMarker, puntina da disegno, a sinistra, rosa  Icona Libe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3925" y="3128225"/>
            <a:ext cx="601550" cy="6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FD3279-7E3E-DEAD-EC14-3000B9DF5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621" y="1407198"/>
            <a:ext cx="7772400" cy="4821004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483950" y="484075"/>
            <a:ext cx="84342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3200"/>
              <a:t>Scheda</a:t>
            </a:r>
            <a:r>
              <a:rPr lang="it-IT" sz="3200">
                <a:solidFill>
                  <a:schemeClr val="accent2"/>
                </a:solidFill>
              </a:rPr>
              <a:t> </a:t>
            </a:r>
            <a:r>
              <a:rPr lang="it-IT" sz="3200">
                <a:solidFill>
                  <a:srgbClr val="00B0F0"/>
                </a:solidFill>
              </a:rPr>
              <a:t>| Un confronto tra CAPOLAVORI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9603699" y="3121238"/>
            <a:ext cx="1831555" cy="615523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 COMPARATIVA</a:t>
            </a:r>
            <a:endParaRPr sz="1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950" y="1163650"/>
            <a:ext cx="8806061" cy="54562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 txBox="1">
            <a:spLocks noGrp="1"/>
          </p:cNvSpPr>
          <p:nvPr>
            <p:ph type="title"/>
          </p:nvPr>
        </p:nvSpPr>
        <p:spPr>
          <a:xfrm>
            <a:off x="837400" y="458272"/>
            <a:ext cx="81216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3300">
                <a:solidFill>
                  <a:srgbClr val="5E5E5E"/>
                </a:solidFill>
              </a:rPr>
              <a:t>L’arte extraeuropea</a:t>
            </a:r>
            <a:endParaRPr sz="3300">
              <a:solidFill>
                <a:srgbClr val="5E5E5E"/>
              </a:solidFill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4296229" y="2757714"/>
            <a:ext cx="10983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725" y="1237800"/>
            <a:ext cx="8589523" cy="5322349"/>
          </a:xfrm>
          <a:prstGeom prst="rect">
            <a:avLst/>
          </a:prstGeom>
          <a:noFill/>
          <a:ln w="19050" cap="flat" cmpd="sng">
            <a:solidFill>
              <a:srgbClr val="49494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8"/>
          <p:cNvSpPr txBox="1"/>
          <p:nvPr/>
        </p:nvSpPr>
        <p:spPr>
          <a:xfrm>
            <a:off x="9437850" y="1808175"/>
            <a:ext cx="1996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nella pagina di </a:t>
            </a:r>
            <a:r>
              <a:rPr lang="it-IT" sz="1800" b="1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sinistra</a:t>
            </a:r>
            <a:r>
              <a:rPr lang="it-IT" sz="18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it-IT" sz="18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una ampia panoramica del </a:t>
            </a:r>
            <a:r>
              <a:rPr lang="it-IT" sz="18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periodo</a:t>
            </a:r>
            <a:r>
              <a:rPr lang="it-IT" sz="18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nella pagina di </a:t>
            </a:r>
            <a:r>
              <a:rPr lang="it-IT" sz="18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destra</a:t>
            </a:r>
            <a:r>
              <a:rPr lang="it-IT" sz="18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endParaRPr sz="180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l’attenzione si focalizza sull’</a:t>
            </a:r>
            <a:r>
              <a:rPr lang="it-IT" sz="18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opera</a:t>
            </a:r>
            <a:r>
              <a:rPr lang="it-IT" sz="18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più rappresentativa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9" name="Google Shape;189;p8"/>
          <p:cNvCxnSpPr/>
          <p:nvPr/>
        </p:nvCxnSpPr>
        <p:spPr>
          <a:xfrm>
            <a:off x="9162150" y="3555700"/>
            <a:ext cx="2627400" cy="60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793125" y="458272"/>
            <a:ext cx="81216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it-IT" sz="3300">
                <a:solidFill>
                  <a:schemeClr val="accent4"/>
                </a:solidFill>
              </a:rPr>
              <a:t>La didattica</a:t>
            </a:r>
            <a:endParaRPr sz="3300">
              <a:solidFill>
                <a:schemeClr val="accent4"/>
              </a:solidFill>
            </a:endParaRPr>
          </a:p>
        </p:txBody>
      </p:sp>
      <p:sp>
        <p:nvSpPr>
          <p:cNvPr id="195" name="Google Shape;195;p9"/>
          <p:cNvSpPr/>
          <p:nvPr/>
        </p:nvSpPr>
        <p:spPr>
          <a:xfrm rot="248520">
            <a:off x="9726265" y="3323890"/>
            <a:ext cx="1889836" cy="1961418"/>
          </a:xfrm>
          <a:prstGeom prst="foldedCorner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rgbClr val="2A2A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9968575" y="3781250"/>
            <a:ext cx="1405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VALUTARE LE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COMPETENZE</a:t>
            </a:r>
            <a:r>
              <a:rPr lang="it-IT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LE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CONOSCENZE</a:t>
            </a:r>
            <a:endParaRPr sz="1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7" name="Google Shape;197;p9" descr="MapMarker, puntina da disegno, a sinistra, rosa Icona" title="MapMarker, puntina da disegno, a sinistra, rosa  Icona Libe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7725" y="3128225"/>
            <a:ext cx="601550" cy="6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125" y="1096972"/>
            <a:ext cx="8854404" cy="5456227"/>
          </a:xfrm>
          <a:prstGeom prst="rect">
            <a:avLst/>
          </a:prstGeom>
          <a:noFill/>
          <a:ln w="9525" cap="flat" cmpd="sng">
            <a:solidFill>
              <a:srgbClr val="C691B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Deascuola">
      <a:dk1>
        <a:srgbClr val="2A2A2A"/>
      </a:dk1>
      <a:lt1>
        <a:srgbClr val="FFFFFF"/>
      </a:lt1>
      <a:dk2>
        <a:srgbClr val="DCEAEF"/>
      </a:dk2>
      <a:lt2>
        <a:srgbClr val="FFF4CE"/>
      </a:lt2>
      <a:accent1>
        <a:srgbClr val="F2B81F"/>
      </a:accent1>
      <a:accent2>
        <a:srgbClr val="EA7E31"/>
      </a:accent2>
      <a:accent3>
        <a:srgbClr val="DD2829"/>
      </a:accent3>
      <a:accent4>
        <a:srgbClr val="9A518D"/>
      </a:accent4>
      <a:accent5>
        <a:srgbClr val="73BDD6"/>
      </a:accent5>
      <a:accent6>
        <a:srgbClr val="30978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439</Words>
  <Application>Microsoft Macintosh PowerPoint</Application>
  <PresentationFormat>Widescreen</PresentationFormat>
  <Paragraphs>104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Century Gothic</vt:lpstr>
      <vt:lpstr>Calibri</vt:lpstr>
      <vt:lpstr>Arial</vt:lpstr>
      <vt:lpstr>Tema di Office</vt:lpstr>
      <vt:lpstr>Presentazione standard di PowerPoint</vt:lpstr>
      <vt:lpstr>Il sogno di Artemisia Arte e Immagine SS1G Il bello dell’arte raccontato attraverso parole e immagini  Stefania Bessone </vt:lpstr>
      <vt:lpstr>Presentazione standard di PowerPoint</vt:lpstr>
      <vt:lpstr>La contestualizzazione</vt:lpstr>
      <vt:lpstr>La narrazione</vt:lpstr>
      <vt:lpstr>Scheda | Leggi L’OPERA</vt:lpstr>
      <vt:lpstr>Scheda | Un confronto tra CAPOLAVORI</vt:lpstr>
      <vt:lpstr>L’arte extraeuropea</vt:lpstr>
      <vt:lpstr>La didattica</vt:lpstr>
      <vt:lpstr>Volume A </vt:lpstr>
      <vt:lpstr>IL VOLUME COMPATTO</vt:lpstr>
      <vt:lpstr>IL LABORATORIO DELL’ARTE (Quaderno delle competenze)</vt:lpstr>
      <vt:lpstr>IL DIZIONARIO ILLUSTRATO </vt:lpstr>
      <vt:lpstr>IL DIGITALE • I VIDEO</vt:lpstr>
      <vt:lpstr>IL DIGITALE – ALTRE RISORSE</vt:lpstr>
      <vt:lpstr>AUDIOGUIDA</vt:lpstr>
      <vt:lpstr>6 BUONI MOTIVI PER ADOTTARE Il sogno di Artemisia </vt:lpstr>
      <vt:lpstr>La configurazione</vt:lpstr>
      <vt:lpstr>GRAZIE DEL VOSTRO TEMPO E DELLA VOSTRA ATTENZIONE  IN BOCCA AL LUPO!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TORRIERO</dc:creator>
  <cp:lastModifiedBy>SALIH SARA</cp:lastModifiedBy>
  <cp:revision>7</cp:revision>
  <dcterms:created xsi:type="dcterms:W3CDTF">2022-05-16T13:34:16Z</dcterms:created>
  <dcterms:modified xsi:type="dcterms:W3CDTF">2023-01-13T08:19:52Z</dcterms:modified>
</cp:coreProperties>
</file>